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9" r:id="rId2"/>
    <p:sldId id="270" r:id="rId3"/>
    <p:sldId id="284" r:id="rId4"/>
    <p:sldId id="282" r:id="rId5"/>
    <p:sldId id="283" r:id="rId6"/>
    <p:sldId id="293" r:id="rId7"/>
    <p:sldId id="285" r:id="rId8"/>
    <p:sldId id="271" r:id="rId9"/>
    <p:sldId id="278" r:id="rId10"/>
    <p:sldId id="288" r:id="rId11"/>
    <p:sldId id="289" r:id="rId12"/>
    <p:sldId id="291" r:id="rId13"/>
    <p:sldId id="292" r:id="rId14"/>
    <p:sldId id="295" r:id="rId15"/>
    <p:sldId id="290" r:id="rId16"/>
    <p:sldId id="29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_han_yao" initials="HYao" lastIdx="9" clrIdx="0"/>
  <p:cmAuthor id="1" name="Administra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1D05CD"/>
    <a:srgbClr val="474BFF"/>
    <a:srgbClr val="DCDCF4"/>
    <a:srgbClr val="CCFFCC"/>
    <a:srgbClr val="5B5FFF"/>
    <a:srgbClr val="0A00D0"/>
    <a:srgbClr val="FF6600"/>
    <a:srgbClr val="99FF33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6" autoAdjust="0"/>
    <p:restoredTop sz="73768" autoAdjust="0"/>
  </p:normalViewPr>
  <p:slideViewPr>
    <p:cSldViewPr>
      <p:cViewPr>
        <p:scale>
          <a:sx n="60" d="100"/>
          <a:sy n="60" d="100"/>
        </p:scale>
        <p:origin x="-702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F09C7C-A61D-4B85-B0C7-AAC5AB136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noProof="0" smtClean="0"/>
              <a:t>Click to edit Master text styles</a:t>
            </a:r>
          </a:p>
          <a:p>
            <a:pPr lvl="1"/>
            <a:r>
              <a:rPr lang="en-SG" noProof="0" smtClean="0"/>
              <a:t>Second level</a:t>
            </a:r>
          </a:p>
          <a:p>
            <a:pPr lvl="2"/>
            <a:r>
              <a:rPr lang="en-SG" noProof="0" smtClean="0"/>
              <a:t>Third level</a:t>
            </a:r>
          </a:p>
          <a:p>
            <a:pPr lvl="3"/>
            <a:r>
              <a:rPr lang="en-SG" noProof="0" smtClean="0"/>
              <a:t>Fourth level</a:t>
            </a:r>
          </a:p>
          <a:p>
            <a:pPr lvl="4"/>
            <a:r>
              <a:rPr lang="en-SG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15EBB1-2C91-4004-AF15-364543481B61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9223C2-D2B1-45CC-8207-1DDEDFDE77A7}" type="slidenum">
              <a:rPr lang="en-SG" smtClean="0"/>
              <a:pPr/>
              <a:t>1</a:t>
            </a:fld>
            <a:endParaRPr lang="en-SG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10</a:t>
            </a:fld>
            <a:endParaRPr lang="en-SG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11</a:t>
            </a:fld>
            <a:endParaRPr lang="en-SG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13</a:t>
            </a:fld>
            <a:endParaRPr lang="en-SG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endParaRPr lang="en-SG" dirty="0" smtClean="0"/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14</a:t>
            </a:fld>
            <a:endParaRPr lang="en-SG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070944-A071-4754-B167-F6BEA4AAEEAF}" type="slidenum">
              <a:rPr 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16</a:t>
            </a:fld>
            <a:endParaRPr lang="en-S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2</a:t>
            </a:fld>
            <a:endParaRPr lang="en-S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3</a:t>
            </a:fld>
            <a:endParaRPr lang="en-S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4</a:t>
            </a:fld>
            <a:endParaRPr lang="en-S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5</a:t>
            </a:fld>
            <a:endParaRPr lang="en-S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</a:t>
            </a:r>
          </a:p>
          <a:p>
            <a:r>
              <a:rPr lang="en-US" dirty="0" smtClean="0"/>
              <a:t>The net dipole moment</a:t>
            </a:r>
            <a:r>
              <a:rPr lang="en-US" baseline="0" dirty="0" smtClean="0"/>
              <a:t> can also be determined using the activity in the worksheet.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Using the activity, we will pull the molecular model of CH</a:t>
            </a:r>
            <a:r>
              <a:rPr lang="en-US" baseline="-25000" dirty="0" smtClean="0"/>
              <a:t>2</a:t>
            </a:r>
            <a:r>
              <a:rPr lang="en-US" baseline="0" dirty="0" smtClean="0"/>
              <a:t>F</a:t>
            </a:r>
            <a:r>
              <a:rPr lang="en-US" baseline="-25000" dirty="0" smtClean="0"/>
              <a:t>2</a:t>
            </a:r>
            <a:r>
              <a:rPr lang="en-US" baseline="0" dirty="0" smtClean="0"/>
              <a:t> in the directions of the dipole moments (as shown by the </a:t>
            </a:r>
            <a:r>
              <a:rPr lang="en-US" baseline="0" dirty="0" smtClean="0">
                <a:solidFill>
                  <a:srgbClr val="FFC000"/>
                </a:solidFill>
              </a:rPr>
              <a:t>orange</a:t>
            </a:r>
            <a:r>
              <a:rPr lang="en-US" baseline="0" dirty="0" smtClean="0"/>
              <a:t> arrows) and the model will move in a resultant direction (as shown by the red arrow).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6</a:t>
            </a:fld>
            <a:endParaRPr lang="en-S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7</a:t>
            </a:fld>
            <a:endParaRPr lang="en-S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36575" indent="-174625">
              <a:buFont typeface="Arial" pitchFamily="34" charset="0"/>
              <a:buNone/>
            </a:pPr>
            <a:endParaRPr lang="en-US" sz="1200" dirty="0" smtClean="0"/>
          </a:p>
          <a:p>
            <a:pPr marL="536575" indent="-174625">
              <a:buFont typeface="Arial" pitchFamily="34" charset="0"/>
              <a:buChar char="•"/>
            </a:pPr>
            <a:r>
              <a:rPr lang="en-US" sz="1200" dirty="0" smtClean="0"/>
              <a:t>Although CF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 has a lower boiling point than both CH</a:t>
            </a:r>
            <a:r>
              <a:rPr lang="en-US" sz="1200" baseline="-25000" dirty="0" smtClean="0"/>
              <a:t>3</a:t>
            </a:r>
            <a:r>
              <a:rPr lang="en-US" sz="1200" dirty="0" smtClean="0"/>
              <a:t>F and CH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F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, it still has a higher boiling point than CH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.</a:t>
            </a:r>
          </a:p>
          <a:p>
            <a:pPr marL="536575" indent="-174625">
              <a:buFont typeface="Arial" pitchFamily="34" charset="0"/>
              <a:buChar char="•"/>
            </a:pPr>
            <a:r>
              <a:rPr lang="en-US" sz="1200" dirty="0" smtClean="0"/>
              <a:t>Since F is larger than H, CF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 has a larger electron cloud than CH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.</a:t>
            </a:r>
          </a:p>
          <a:p>
            <a:pPr marL="536575" indent="-174625">
              <a:buFont typeface="Arial" pitchFamily="34" charset="0"/>
              <a:buChar char="•"/>
            </a:pPr>
            <a:r>
              <a:rPr lang="en-US" sz="1200" dirty="0" smtClean="0"/>
              <a:t>The random movement of electrons in CF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 would be able to produce larger partial charges than in CH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. Hence, CF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 has stronger intermolecular interactions and a higher boiling point than CH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.</a:t>
            </a:r>
          </a:p>
          <a:p>
            <a:pPr marL="536575" indent="-174625">
              <a:buFont typeface="Arial" pitchFamily="34" charset="0"/>
              <a:buChar char="•"/>
            </a:pPr>
            <a:r>
              <a:rPr lang="en-US" sz="1200" dirty="0" smtClean="0"/>
              <a:t>This concept is further elaborated in the post reading material at the end of the 6P.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S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8</a:t>
            </a:fld>
            <a:endParaRPr lang="en-SG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SG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9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7488" y="20574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256088"/>
            <a:ext cx="8709025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Copyright © 2004-2005 by Republic Polytechnic, Singapore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A9BA-8499-4DEC-9DD4-81ADD91C2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37062-A99F-4CFE-AA8D-9B55D3CA8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94739-6802-4255-A39A-9149390C1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DB71D-2B84-4D84-9C89-C8358A3E6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8BC69-226A-4331-8518-A42F95A7D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714F1-10F1-49CE-AC35-70D50F260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C7448-7D2F-42F2-ACD9-967F255FF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5E5FA-C269-4E4A-A0CB-345188E87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B2EB2-D8E5-490E-A6B2-AE1663805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40445-0F5C-4E64-8CD2-0AB878DB4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08F36-026D-435D-8FA4-A94AA9EA6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9A1F8A-CFCE-4208-AB75-AE9BCB8AD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4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jpeg"/><Relationship Id="rId5" Type="http://schemas.openxmlformats.org/officeDocument/2006/relationships/image" Target="../media/image9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Word_97_-_2003_Document1.doc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86200" y="6248400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654050" y="29289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en-GB" sz="3600" b="1" dirty="0">
                <a:solidFill>
                  <a:srgbClr val="008000"/>
                </a:solidFill>
              </a:rPr>
              <a:t>A101 Science</a:t>
            </a:r>
            <a:r>
              <a:rPr lang="en-GB" sz="3600" dirty="0">
                <a:solidFill>
                  <a:srgbClr val="008000"/>
                </a:solidFill>
              </a:rPr>
              <a:t/>
            </a:r>
            <a:br>
              <a:rPr lang="en-GB" sz="3600" dirty="0">
                <a:solidFill>
                  <a:srgbClr val="008000"/>
                </a:solidFill>
              </a:rPr>
            </a:br>
            <a:endParaRPr lang="en-GB" sz="3600" dirty="0">
              <a:solidFill>
                <a:srgbClr val="00800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GB" sz="3200" dirty="0">
                <a:solidFill>
                  <a:srgbClr val="008000"/>
                </a:solidFill>
              </a:rPr>
              <a:t>Problem </a:t>
            </a:r>
            <a:r>
              <a:rPr lang="en-GB" sz="3200" dirty="0" smtClean="0">
                <a:solidFill>
                  <a:srgbClr val="008000"/>
                </a:solidFill>
              </a:rPr>
              <a:t>06: More means higher</a:t>
            </a:r>
            <a:endParaRPr lang="en-GB" sz="3200" dirty="0">
              <a:solidFill>
                <a:srgbClr val="008000"/>
              </a:solidFill>
            </a:endParaRPr>
          </a:p>
          <a:p>
            <a:pPr algn="ctr">
              <a:lnSpc>
                <a:spcPct val="120000"/>
              </a:lnSpc>
            </a:pPr>
            <a:endParaRPr lang="en-GB" sz="3200" dirty="0">
              <a:solidFill>
                <a:srgbClr val="00800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008000"/>
                </a:solidFill>
              </a:rPr>
              <a:t>6</a:t>
            </a:r>
            <a:r>
              <a:rPr lang="en-US" sz="2800" baseline="30000" dirty="0">
                <a:solidFill>
                  <a:srgbClr val="008000"/>
                </a:solidFill>
              </a:rPr>
              <a:t>th</a:t>
            </a:r>
            <a:r>
              <a:rPr lang="en-US" sz="2800" dirty="0">
                <a:solidFill>
                  <a:srgbClr val="008000"/>
                </a:solidFill>
              </a:rPr>
              <a:t> Presentation</a:t>
            </a:r>
            <a:endParaRPr lang="en-GB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1143000"/>
          </a:xfrm>
        </p:spPr>
        <p:txBody>
          <a:bodyPr/>
          <a:lstStyle/>
          <a:p>
            <a:r>
              <a:rPr lang="en-SG" dirty="0" smtClean="0"/>
              <a:t>Determining shape through repulsion</a:t>
            </a:r>
            <a:endParaRPr lang="en-SG" dirty="0"/>
          </a:p>
        </p:txBody>
      </p:sp>
      <p:pic>
        <p:nvPicPr>
          <p:cNvPr id="76" name="Picture 75" descr="flattop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0600" y="2681690"/>
            <a:ext cx="3443286" cy="3552020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5697386" y="3024590"/>
            <a:ext cx="3153467" cy="1943100"/>
            <a:chOff x="5697386" y="3024590"/>
            <a:chExt cx="3153467" cy="1943100"/>
          </a:xfrm>
        </p:grpSpPr>
        <p:sp>
          <p:nvSpPr>
            <p:cNvPr id="73" name="Arc 72"/>
            <p:cNvSpPr/>
            <p:nvPr/>
          </p:nvSpPr>
          <p:spPr>
            <a:xfrm>
              <a:off x="6057900" y="3692776"/>
              <a:ext cx="1239684" cy="1274914"/>
            </a:xfrm>
            <a:prstGeom prst="arc">
              <a:avLst/>
            </a:prstGeom>
            <a:noFill/>
            <a:ln w="31750">
              <a:solidFill>
                <a:srgbClr val="7030A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7030A0"/>
                </a:solidFill>
              </a:endParaRPr>
            </a:p>
          </p:txBody>
        </p:sp>
        <p:sp>
          <p:nvSpPr>
            <p:cNvPr id="74" name="Arc 73"/>
            <p:cNvSpPr/>
            <p:nvPr/>
          </p:nvSpPr>
          <p:spPr>
            <a:xfrm rot="16200000">
              <a:off x="5715001" y="3672291"/>
              <a:ext cx="1239684" cy="1274914"/>
            </a:xfrm>
            <a:prstGeom prst="arc">
              <a:avLst/>
            </a:prstGeom>
            <a:noFill/>
            <a:ln w="31750">
              <a:solidFill>
                <a:srgbClr val="7030A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58000" y="3024590"/>
              <a:ext cx="19928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7030A0"/>
                  </a:solidFill>
                </a:rPr>
                <a:t>Equal angle</a:t>
              </a:r>
            </a:p>
            <a:p>
              <a:pPr algn="ctr"/>
              <a:r>
                <a:rPr lang="en-US" b="1" dirty="0" smtClean="0">
                  <a:solidFill>
                    <a:srgbClr val="7030A0"/>
                  </a:solidFill>
                </a:rPr>
                <a:t>Equal Repulsion</a:t>
              </a:r>
              <a:endParaRPr lang="en-GB" b="1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190500" y="2681690"/>
            <a:ext cx="4318069" cy="3552020"/>
            <a:chOff x="190500" y="2696380"/>
            <a:chExt cx="4318069" cy="3552020"/>
          </a:xfrm>
        </p:grpSpPr>
        <p:pic>
          <p:nvPicPr>
            <p:cNvPr id="77" name="Picture 76" descr="flattop.JPG"/>
            <p:cNvPicPr/>
            <p:nvPr/>
          </p:nvPicPr>
          <p:blipFill>
            <a:blip r:embed="rId3" cstate="print"/>
            <a:srcRect l="33195" r="33610"/>
            <a:stretch>
              <a:fillRect/>
            </a:stretch>
          </p:blipFill>
          <p:spPr>
            <a:xfrm>
              <a:off x="1638300" y="2696380"/>
              <a:ext cx="1143000" cy="3552020"/>
            </a:xfrm>
            <a:prstGeom prst="rect">
              <a:avLst/>
            </a:prstGeom>
          </p:spPr>
        </p:pic>
        <p:sp>
          <p:nvSpPr>
            <p:cNvPr id="72" name="TextBox 71"/>
            <p:cNvSpPr txBox="1"/>
            <p:nvPr/>
          </p:nvSpPr>
          <p:spPr>
            <a:xfrm>
              <a:off x="190500" y="3087469"/>
              <a:ext cx="181331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8000"/>
                  </a:solidFill>
                </a:rPr>
                <a:t>Larger angle</a:t>
              </a:r>
              <a:br>
                <a:rPr lang="en-US" b="1" dirty="0" smtClean="0">
                  <a:solidFill>
                    <a:srgbClr val="008000"/>
                  </a:solidFill>
                </a:rPr>
              </a:br>
              <a:r>
                <a:rPr lang="en-US" b="1" dirty="0" smtClean="0">
                  <a:solidFill>
                    <a:srgbClr val="008000"/>
                  </a:solidFill>
                </a:rPr>
                <a:t>Less repulsion</a:t>
              </a:r>
              <a:endParaRPr lang="en-GB" b="1" dirty="0">
                <a:solidFill>
                  <a:srgbClr val="008000"/>
                </a:solidFill>
              </a:endParaRPr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546077" y="3690343"/>
              <a:ext cx="3327446" cy="1562100"/>
              <a:chOff x="355577" y="2966443"/>
              <a:chExt cx="3327446" cy="1562100"/>
            </a:xfrm>
          </p:grpSpPr>
          <p:pic>
            <p:nvPicPr>
              <p:cNvPr id="82" name="Picture 81" descr="flattop.JPG"/>
              <p:cNvPicPr/>
              <p:nvPr/>
            </p:nvPicPr>
            <p:blipFill>
              <a:blip r:embed="rId3" cstate="print"/>
              <a:srcRect l="40941" r="42462" b="65676"/>
              <a:stretch>
                <a:fillRect/>
              </a:stretch>
            </p:blipFill>
            <p:spPr>
              <a:xfrm rot="3960000">
                <a:off x="2787673" y="2642593"/>
                <a:ext cx="571500" cy="1219200"/>
              </a:xfrm>
              <a:prstGeom prst="rect">
                <a:avLst/>
              </a:prstGeom>
            </p:spPr>
          </p:pic>
          <p:pic>
            <p:nvPicPr>
              <p:cNvPr id="83" name="Picture 82" descr="flattop.JPG"/>
              <p:cNvPicPr/>
              <p:nvPr/>
            </p:nvPicPr>
            <p:blipFill>
              <a:blip r:embed="rId3" cstate="print"/>
              <a:srcRect l="40941" r="42462" b="65676"/>
              <a:stretch>
                <a:fillRect/>
              </a:stretch>
            </p:blipFill>
            <p:spPr>
              <a:xfrm rot="3960000" flipH="1" flipV="1">
                <a:off x="679427" y="3633193"/>
                <a:ext cx="571500" cy="1219200"/>
              </a:xfrm>
              <a:prstGeom prst="rect">
                <a:avLst/>
              </a:prstGeom>
            </p:spPr>
          </p:pic>
        </p:grpSp>
        <p:sp>
          <p:nvSpPr>
            <p:cNvPr id="69" name="Arc 68"/>
            <p:cNvSpPr/>
            <p:nvPr/>
          </p:nvSpPr>
          <p:spPr>
            <a:xfrm rot="21156649">
              <a:off x="1956689" y="3637448"/>
              <a:ext cx="914400" cy="862859"/>
            </a:xfrm>
            <a:prstGeom prst="arc">
              <a:avLst/>
            </a:prstGeom>
            <a:noFill/>
            <a:ln w="31750">
              <a:solidFill>
                <a:srgbClr val="474B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Arc 70"/>
            <p:cNvSpPr/>
            <p:nvPr/>
          </p:nvSpPr>
          <p:spPr>
            <a:xfrm rot="15402917">
              <a:off x="1441261" y="3614079"/>
              <a:ext cx="1601964" cy="1642586"/>
            </a:xfrm>
            <a:prstGeom prst="arc">
              <a:avLst/>
            </a:prstGeom>
            <a:noFill/>
            <a:ln w="31750">
              <a:solidFill>
                <a:srgbClr val="008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400300" y="3011269"/>
              <a:ext cx="21082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1D05CD"/>
                  </a:solidFill>
                </a:rPr>
                <a:t>Smaller angle</a:t>
              </a:r>
              <a:br>
                <a:rPr lang="en-US" b="1" dirty="0" smtClean="0">
                  <a:solidFill>
                    <a:srgbClr val="1D05CD"/>
                  </a:solidFill>
                </a:rPr>
              </a:br>
              <a:r>
                <a:rPr lang="en-US" b="1" dirty="0" smtClean="0">
                  <a:solidFill>
                    <a:srgbClr val="1D05CD"/>
                  </a:solidFill>
                </a:rPr>
                <a:t>Greater repulsion</a:t>
              </a:r>
              <a:endParaRPr lang="en-GB" b="1" dirty="0">
                <a:solidFill>
                  <a:srgbClr val="1D05CD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14300" y="1333428"/>
            <a:ext cx="2521744" cy="990673"/>
            <a:chOff x="114300" y="1333428"/>
            <a:chExt cx="2521744" cy="990673"/>
          </a:xfrm>
        </p:grpSpPr>
        <p:grpSp>
          <p:nvGrpSpPr>
            <p:cNvPr id="86" name="Group 85"/>
            <p:cNvGrpSpPr/>
            <p:nvPr/>
          </p:nvGrpSpPr>
          <p:grpSpPr>
            <a:xfrm>
              <a:off x="114300" y="1333428"/>
              <a:ext cx="2362200" cy="990673"/>
              <a:chOff x="2781300" y="1458358"/>
              <a:chExt cx="2362200" cy="990673"/>
            </a:xfrm>
          </p:grpSpPr>
          <p:grpSp>
            <p:nvGrpSpPr>
              <p:cNvPr id="5121" name="Group 1"/>
              <p:cNvGrpSpPr>
                <a:grpSpLocks noChangeAspect="1"/>
              </p:cNvGrpSpPr>
              <p:nvPr/>
            </p:nvGrpSpPr>
            <p:grpSpPr bwMode="auto">
              <a:xfrm>
                <a:off x="4457700" y="1458358"/>
                <a:ext cx="685800" cy="990673"/>
                <a:chOff x="1739" y="394"/>
                <a:chExt cx="798" cy="1151"/>
              </a:xfrm>
            </p:grpSpPr>
            <p:sp>
              <p:nvSpPr>
                <p:cNvPr id="5122" name="AutoShape 2"/>
                <p:cNvSpPr>
                  <a:spLocks noChangeAspect="1" noChangeArrowheads="1"/>
                </p:cNvSpPr>
                <p:nvPr/>
              </p:nvSpPr>
              <p:spPr bwMode="auto">
                <a:xfrm>
                  <a:off x="1739" y="426"/>
                  <a:ext cx="798" cy="11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cxnSp>
              <p:nvCxnSpPr>
                <p:cNvPr id="5124" name="AutoShape 4"/>
                <p:cNvCxnSpPr>
                  <a:cxnSpLocks noChangeShapeType="1"/>
                </p:cNvCxnSpPr>
                <p:nvPr/>
              </p:nvCxnSpPr>
              <p:spPr bwMode="auto">
                <a:xfrm rot="180000">
                  <a:off x="2237" y="394"/>
                  <a:ext cx="15" cy="390"/>
                </a:xfrm>
                <a:prstGeom prst="straightConnector1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85" name="TextBox 84"/>
              <p:cNvSpPr txBox="1"/>
              <p:nvPr/>
            </p:nvSpPr>
            <p:spPr>
              <a:xfrm>
                <a:off x="2781300" y="1851712"/>
                <a:ext cx="18476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Top View Used: </a:t>
                </a:r>
                <a:endParaRPr lang="en-GB" dirty="0"/>
              </a:p>
            </p:txBody>
          </p:sp>
        </p:grpSp>
        <p:pic>
          <p:nvPicPr>
            <p:cNvPr id="93" name="Picture 92" descr="flatside.JPG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90700" y="1724218"/>
              <a:ext cx="845344" cy="409382"/>
            </a:xfrm>
            <a:prstGeom prst="rect">
              <a:avLst/>
            </a:prstGeom>
          </p:spPr>
        </p:pic>
      </p:grpSp>
      <p:sp>
        <p:nvSpPr>
          <p:cNvPr id="24" name="TextBox 23"/>
          <p:cNvSpPr txBox="1"/>
          <p:nvPr/>
        </p:nvSpPr>
        <p:spPr>
          <a:xfrm>
            <a:off x="5605334" y="2171700"/>
            <a:ext cx="2064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More stable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81100" y="2171700"/>
            <a:ext cx="2004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Less stable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"/>
                            </p:stCondLst>
                            <p:childTnLst>
                              <p:par>
                                <p:cTn id="32" presetID="0" presetClass="path" presetSubtype="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022E-16 L -0.46527 -0.04931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114300" y="1360970"/>
            <a:ext cx="3231052" cy="963130"/>
            <a:chOff x="114300" y="1360970"/>
            <a:chExt cx="3231052" cy="963130"/>
          </a:xfrm>
        </p:grpSpPr>
        <p:grpSp>
          <p:nvGrpSpPr>
            <p:cNvPr id="34" name="Group 85"/>
            <p:cNvGrpSpPr/>
            <p:nvPr/>
          </p:nvGrpSpPr>
          <p:grpSpPr>
            <a:xfrm>
              <a:off x="114300" y="1360970"/>
              <a:ext cx="3231052" cy="963130"/>
              <a:chOff x="2781300" y="1485900"/>
              <a:chExt cx="3231052" cy="963130"/>
            </a:xfrm>
          </p:grpSpPr>
          <p:grpSp>
            <p:nvGrpSpPr>
              <p:cNvPr id="36" name="Group 1"/>
              <p:cNvGrpSpPr>
                <a:grpSpLocks noChangeAspect="1"/>
              </p:cNvGrpSpPr>
              <p:nvPr/>
            </p:nvGrpSpPr>
            <p:grpSpPr bwMode="auto">
              <a:xfrm>
                <a:off x="4457700" y="1485900"/>
                <a:ext cx="1554652" cy="963130"/>
                <a:chOff x="1739" y="426"/>
                <a:chExt cx="1809" cy="1119"/>
              </a:xfrm>
            </p:grpSpPr>
            <p:sp>
              <p:nvSpPr>
                <p:cNvPr id="38" name="AutoShape 2"/>
                <p:cNvSpPr>
                  <a:spLocks noChangeAspect="1" noChangeArrowheads="1"/>
                </p:cNvSpPr>
                <p:nvPr/>
              </p:nvSpPr>
              <p:spPr bwMode="auto">
                <a:xfrm>
                  <a:off x="1739" y="426"/>
                  <a:ext cx="798" cy="11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cxnSp>
              <p:nvCxnSpPr>
                <p:cNvPr id="39" name="AutoShape 4"/>
                <p:cNvCxnSpPr>
                  <a:cxnSpLocks noChangeShapeType="1"/>
                </p:cNvCxnSpPr>
                <p:nvPr/>
              </p:nvCxnSpPr>
              <p:spPr bwMode="auto">
                <a:xfrm rot="2880000">
                  <a:off x="3345" y="512"/>
                  <a:ext cx="15" cy="391"/>
                </a:xfrm>
                <a:prstGeom prst="straightConnector1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37" name="TextBox 36"/>
              <p:cNvSpPr txBox="1"/>
              <p:nvPr/>
            </p:nvSpPr>
            <p:spPr>
              <a:xfrm>
                <a:off x="2781300" y="1851712"/>
                <a:ext cx="24118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Isometric View Used: </a:t>
                </a:r>
                <a:endParaRPr lang="en-GB" dirty="0"/>
              </a:p>
            </p:txBody>
          </p:sp>
        </p:grpSp>
        <p:pic>
          <p:nvPicPr>
            <p:cNvPr id="35" name="Picture 34" descr="flatside.JPG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69356" y="1724218"/>
              <a:ext cx="845344" cy="409382"/>
            </a:xfrm>
            <a:prstGeom prst="rect">
              <a:avLst/>
            </a:prstGeom>
          </p:spPr>
        </p:pic>
      </p:grp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" name="Picture 22" descr="flattop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3400" y="2322731"/>
            <a:ext cx="3443286" cy="3552020"/>
          </a:xfrm>
          <a:prstGeom prst="rect">
            <a:avLst/>
          </a:prstGeom>
        </p:spPr>
      </p:pic>
      <p:pic>
        <p:nvPicPr>
          <p:cNvPr id="24" name="Picture 23" descr="flattop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3400" y="2508877"/>
            <a:ext cx="3443286" cy="3552020"/>
          </a:xfrm>
          <a:prstGeom prst="rect">
            <a:avLst/>
          </a:prstGeom>
          <a:scene3d>
            <a:camera prst="orthographicFront">
              <a:rot lat="2265673" lon="3046052" rev="3806040"/>
            </a:camera>
            <a:lightRig rig="threePt" dir="t"/>
          </a:scene3d>
        </p:spPr>
      </p:pic>
      <p:sp>
        <p:nvSpPr>
          <p:cNvPr id="26" name="Rectangle 25"/>
          <p:cNvSpPr/>
          <p:nvPr/>
        </p:nvSpPr>
        <p:spPr>
          <a:xfrm>
            <a:off x="0" y="1562100"/>
            <a:ext cx="8534400" cy="472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 descr="flatiso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9600" y="3386546"/>
            <a:ext cx="3151074" cy="1966912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1104901" y="2853146"/>
            <a:ext cx="2367595" cy="3199031"/>
            <a:chOff x="1143001" y="2896969"/>
            <a:chExt cx="2367595" cy="3199031"/>
          </a:xfrm>
        </p:grpSpPr>
        <p:sp>
          <p:nvSpPr>
            <p:cNvPr id="70" name="TextBox 69"/>
            <p:cNvSpPr txBox="1"/>
            <p:nvPr/>
          </p:nvSpPr>
          <p:spPr>
            <a:xfrm>
              <a:off x="1371600" y="5449669"/>
              <a:ext cx="21082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1D05CD"/>
                  </a:solidFill>
                </a:rPr>
                <a:t>Smaller angle</a:t>
              </a:r>
              <a:br>
                <a:rPr lang="en-US" b="1" dirty="0" smtClean="0">
                  <a:solidFill>
                    <a:srgbClr val="1D05CD"/>
                  </a:solidFill>
                </a:rPr>
              </a:br>
              <a:r>
                <a:rPr lang="en-US" b="1" dirty="0" smtClean="0">
                  <a:solidFill>
                    <a:srgbClr val="1D05CD"/>
                  </a:solidFill>
                </a:rPr>
                <a:t>Greater repulsion</a:t>
              </a:r>
              <a:endParaRPr lang="en-GB" b="1" dirty="0">
                <a:solidFill>
                  <a:srgbClr val="1D05CD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409700" y="2896969"/>
              <a:ext cx="181331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8000"/>
                  </a:solidFill>
                </a:rPr>
                <a:t>Larger angle</a:t>
              </a:r>
              <a:br>
                <a:rPr lang="en-US" b="1" dirty="0" smtClean="0">
                  <a:solidFill>
                    <a:srgbClr val="008000"/>
                  </a:solidFill>
                </a:rPr>
              </a:br>
              <a:r>
                <a:rPr lang="en-US" b="1" dirty="0" smtClean="0">
                  <a:solidFill>
                    <a:srgbClr val="008000"/>
                  </a:solidFill>
                </a:rPr>
                <a:t>Less repulsion</a:t>
              </a:r>
              <a:endParaRPr lang="en-GB" b="1" dirty="0">
                <a:solidFill>
                  <a:srgbClr val="008000"/>
                </a:solidFill>
              </a:endParaRPr>
            </a:p>
          </p:txBody>
        </p:sp>
        <p:sp>
          <p:nvSpPr>
            <p:cNvPr id="69" name="Arc 68"/>
            <p:cNvSpPr/>
            <p:nvPr/>
          </p:nvSpPr>
          <p:spPr>
            <a:xfrm rot="8322232">
              <a:off x="1162976" y="3129464"/>
              <a:ext cx="2347620" cy="2215292"/>
            </a:xfrm>
            <a:prstGeom prst="arc">
              <a:avLst/>
            </a:prstGeom>
            <a:noFill/>
            <a:ln w="31750">
              <a:solidFill>
                <a:srgbClr val="474B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Arc 70"/>
            <p:cNvSpPr/>
            <p:nvPr/>
          </p:nvSpPr>
          <p:spPr>
            <a:xfrm rot="16200000">
              <a:off x="1421450" y="3422974"/>
              <a:ext cx="1614801" cy="2171699"/>
            </a:xfrm>
            <a:prstGeom prst="arc">
              <a:avLst>
                <a:gd name="adj1" fmla="val 16608095"/>
                <a:gd name="adj2" fmla="val 5085442"/>
              </a:avLst>
            </a:prstGeom>
            <a:noFill/>
            <a:ln w="31750">
              <a:solidFill>
                <a:srgbClr val="008000"/>
              </a:solidFill>
              <a:headEnd type="triangle"/>
              <a:tailEnd type="triangle"/>
            </a:ln>
            <a:scene3d>
              <a:camera prst="orthographicFront">
                <a:rot lat="1906319" lon="13345721" rev="12342052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762500" y="2552700"/>
            <a:ext cx="3657600" cy="3433354"/>
            <a:chOff x="4305300" y="2362200"/>
            <a:chExt cx="3657600" cy="3433354"/>
          </a:xfrm>
        </p:grpSpPr>
        <p:graphicFrame>
          <p:nvGraphicFramePr>
            <p:cNvPr id="3075" name="Object 3"/>
            <p:cNvGraphicFramePr>
              <a:graphicFrameLocks noChangeAspect="1"/>
            </p:cNvGraphicFramePr>
            <p:nvPr/>
          </p:nvGraphicFramePr>
          <p:xfrm>
            <a:off x="5067300" y="2362200"/>
            <a:ext cx="2895600" cy="3433354"/>
          </p:xfrm>
          <a:graphic>
            <a:graphicData uri="http://schemas.openxmlformats.org/presentationml/2006/ole">
              <p:oleObj spid="_x0000_s3075" r:id="rId7" imgW="1333500" imgH="1581150" progId="ACD.3D">
                <p:embed/>
              </p:oleObj>
            </a:graphicData>
          </a:graphic>
        </p:graphicFrame>
        <p:sp>
          <p:nvSpPr>
            <p:cNvPr id="73" name="Arc 72"/>
            <p:cNvSpPr/>
            <p:nvPr/>
          </p:nvSpPr>
          <p:spPr>
            <a:xfrm rot="9307383">
              <a:off x="5645853" y="3175903"/>
              <a:ext cx="2195694" cy="2148085"/>
            </a:xfrm>
            <a:prstGeom prst="arc">
              <a:avLst/>
            </a:prstGeom>
            <a:noFill/>
            <a:ln w="31750">
              <a:solidFill>
                <a:srgbClr val="7030A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7030A0"/>
                </a:solidFill>
              </a:endParaRPr>
            </a:p>
          </p:txBody>
        </p:sp>
        <p:sp>
          <p:nvSpPr>
            <p:cNvPr id="74" name="Arc 73"/>
            <p:cNvSpPr/>
            <p:nvPr/>
          </p:nvSpPr>
          <p:spPr>
            <a:xfrm rot="16200000">
              <a:off x="5429250" y="3333750"/>
              <a:ext cx="2514600" cy="2019300"/>
            </a:xfrm>
            <a:prstGeom prst="arc">
              <a:avLst/>
            </a:prstGeom>
            <a:noFill/>
            <a:ln w="31750">
              <a:solidFill>
                <a:srgbClr val="7030A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305300" y="2630269"/>
              <a:ext cx="19928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7030A0"/>
                  </a:solidFill>
                </a:rPr>
                <a:t>Equal angle</a:t>
              </a:r>
            </a:p>
            <a:p>
              <a:pPr algn="ctr"/>
              <a:r>
                <a:rPr lang="en-US" b="1" dirty="0" smtClean="0">
                  <a:solidFill>
                    <a:srgbClr val="7030A0"/>
                  </a:solidFill>
                </a:rPr>
                <a:t>Equal Repulsion</a:t>
              </a:r>
              <a:endParaRPr lang="en-GB" b="1" dirty="0">
                <a:solidFill>
                  <a:srgbClr val="7030A0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172200" y="2133600"/>
            <a:ext cx="2064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More stable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19200" y="2171700"/>
            <a:ext cx="2004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Less stable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1143000"/>
          </a:xfrm>
        </p:spPr>
        <p:txBody>
          <a:bodyPr/>
          <a:lstStyle/>
          <a:p>
            <a:r>
              <a:rPr lang="en-SG" dirty="0" smtClean="0"/>
              <a:t>Determining shape through repulsion</a:t>
            </a:r>
            <a:endParaRPr lang="en-SG" dirty="0"/>
          </a:p>
        </p:txBody>
      </p:sp>
      <p:grpSp>
        <p:nvGrpSpPr>
          <p:cNvPr id="40" name="Group 39"/>
          <p:cNvGrpSpPr/>
          <p:nvPr/>
        </p:nvGrpSpPr>
        <p:grpSpPr>
          <a:xfrm>
            <a:off x="114300" y="1333428"/>
            <a:ext cx="2521744" cy="990673"/>
            <a:chOff x="114300" y="1333428"/>
            <a:chExt cx="2521744" cy="990673"/>
          </a:xfrm>
        </p:grpSpPr>
        <p:grpSp>
          <p:nvGrpSpPr>
            <p:cNvPr id="41" name="Group 85"/>
            <p:cNvGrpSpPr/>
            <p:nvPr/>
          </p:nvGrpSpPr>
          <p:grpSpPr>
            <a:xfrm>
              <a:off x="114300" y="1333428"/>
              <a:ext cx="2362200" cy="990673"/>
              <a:chOff x="2781300" y="1458358"/>
              <a:chExt cx="2362200" cy="990673"/>
            </a:xfrm>
          </p:grpSpPr>
          <p:grpSp>
            <p:nvGrpSpPr>
              <p:cNvPr id="43" name="Group 1"/>
              <p:cNvGrpSpPr>
                <a:grpSpLocks noChangeAspect="1"/>
              </p:cNvGrpSpPr>
              <p:nvPr/>
            </p:nvGrpSpPr>
            <p:grpSpPr bwMode="auto">
              <a:xfrm>
                <a:off x="4457700" y="1458358"/>
                <a:ext cx="685800" cy="990673"/>
                <a:chOff x="1739" y="394"/>
                <a:chExt cx="798" cy="1151"/>
              </a:xfrm>
            </p:grpSpPr>
            <p:sp>
              <p:nvSpPr>
                <p:cNvPr id="45" name="AutoShape 2"/>
                <p:cNvSpPr>
                  <a:spLocks noChangeAspect="1" noChangeArrowheads="1"/>
                </p:cNvSpPr>
                <p:nvPr/>
              </p:nvSpPr>
              <p:spPr bwMode="auto">
                <a:xfrm>
                  <a:off x="1739" y="426"/>
                  <a:ext cx="798" cy="11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cxnSp>
              <p:nvCxnSpPr>
                <p:cNvPr id="46" name="AutoShape 4"/>
                <p:cNvCxnSpPr>
                  <a:cxnSpLocks noChangeShapeType="1"/>
                </p:cNvCxnSpPr>
                <p:nvPr/>
              </p:nvCxnSpPr>
              <p:spPr bwMode="auto">
                <a:xfrm rot="180000">
                  <a:off x="2237" y="394"/>
                  <a:ext cx="15" cy="390"/>
                </a:xfrm>
                <a:prstGeom prst="straightConnector1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44" name="TextBox 43"/>
              <p:cNvSpPr txBox="1"/>
              <p:nvPr/>
            </p:nvSpPr>
            <p:spPr>
              <a:xfrm>
                <a:off x="2781300" y="1851712"/>
                <a:ext cx="18476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Top View Used: </a:t>
                </a:r>
                <a:endParaRPr lang="en-GB" dirty="0"/>
              </a:p>
            </p:txBody>
          </p:sp>
        </p:grpSp>
        <p:pic>
          <p:nvPicPr>
            <p:cNvPr id="42" name="Picture 41" descr="flatside.JPG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90700" y="1724218"/>
              <a:ext cx="845344" cy="40938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Shape of CO</a:t>
            </a:r>
            <a:r>
              <a:rPr lang="en-US" baseline="-25000" dirty="0" smtClean="0"/>
              <a:t>2 </a:t>
            </a:r>
            <a:r>
              <a:rPr lang="en-US" dirty="0" smtClean="0"/>
              <a:t>molecules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11012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268288">
              <a:buFont typeface="Arial" pitchFamily="34" charset="0"/>
              <a:buChar char="•"/>
            </a:pPr>
            <a:r>
              <a:rPr lang="en-US" sz="2400" dirty="0" smtClean="0"/>
              <a:t>Although double bonds contain two pairs of electrons, they are still shared between the same two atoms. </a:t>
            </a:r>
          </a:p>
          <a:p>
            <a:pPr marL="630238" indent="-268288"/>
            <a:endParaRPr lang="en-US" sz="2400" dirty="0" smtClean="0"/>
          </a:p>
          <a:p>
            <a:pPr marL="630238" indent="-268288">
              <a:buFont typeface="Arial" pitchFamily="34" charset="0"/>
              <a:buChar char="•"/>
            </a:pPr>
            <a:r>
              <a:rPr lang="en-US" sz="2400" dirty="0" smtClean="0"/>
              <a:t>When determining the shape of a molecule, a double bond can be treated as a single bond.</a:t>
            </a:r>
          </a:p>
          <a:p>
            <a:pPr marL="630238" indent="-268288">
              <a:buFont typeface="Arial" pitchFamily="34" charset="0"/>
              <a:buChar char="•"/>
            </a:pPr>
            <a:endParaRPr lang="en-US" sz="2400" dirty="0" smtClean="0"/>
          </a:p>
          <a:p>
            <a:pPr marL="630238" indent="-268288">
              <a:buFont typeface="Arial" pitchFamily="34" charset="0"/>
              <a:buChar char="•"/>
            </a:pPr>
            <a:r>
              <a:rPr lang="en-US" sz="2400" dirty="0" smtClean="0"/>
              <a:t>The same applies for triple bonds.</a:t>
            </a:r>
          </a:p>
          <a:p>
            <a:pPr marL="173038" indent="-173038">
              <a:buFont typeface="Arial" pitchFamily="34" charset="0"/>
              <a:buChar char="•"/>
            </a:pPr>
            <a:endParaRPr lang="en-US" sz="2400" dirty="0" smtClean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363195" y="2019300"/>
          <a:ext cx="3218205" cy="723900"/>
        </p:xfrm>
        <a:graphic>
          <a:graphicData uri="http://schemas.openxmlformats.org/presentationml/2006/ole">
            <p:oleObj spid="_x0000_s37890" name="ChemSketch" r:id="rId3" imgW="649080" imgH="146160" progId="ACD.ChemSketch.20">
              <p:embed/>
            </p:oleObj>
          </a:graphicData>
        </a:graphic>
      </p:graphicFrame>
      <p:pic>
        <p:nvPicPr>
          <p:cNvPr id="6" name="Picture 5" descr="C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1790702"/>
            <a:ext cx="4212770" cy="10287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0" y="3087469"/>
            <a:ext cx="199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Equal angle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Equal Repulsion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5400000">
            <a:off x="5603608" y="1482994"/>
            <a:ext cx="1371601" cy="1910818"/>
          </a:xfrm>
          <a:prstGeom prst="arc">
            <a:avLst>
              <a:gd name="adj1" fmla="val 16274209"/>
              <a:gd name="adj2" fmla="val 5354209"/>
            </a:avLst>
          </a:prstGeom>
          <a:noFill/>
          <a:ln w="3175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/>
          <p:cNvSpPr/>
          <p:nvPr/>
        </p:nvSpPr>
        <p:spPr>
          <a:xfrm rot="16200000">
            <a:off x="5603609" y="1216292"/>
            <a:ext cx="1371601" cy="1910818"/>
          </a:xfrm>
          <a:prstGeom prst="arc">
            <a:avLst>
              <a:gd name="adj1" fmla="val 16274209"/>
              <a:gd name="adj2" fmla="val 5354209"/>
            </a:avLst>
          </a:prstGeom>
          <a:noFill/>
          <a:ln w="3175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3086100" y="1371600"/>
            <a:ext cx="2066770" cy="2047736"/>
            <a:chOff x="3162300" y="1638300"/>
            <a:chExt cx="2066770" cy="2047736"/>
          </a:xfrm>
        </p:grpSpPr>
        <p:pic>
          <p:nvPicPr>
            <p:cNvPr id="8" name="Picture 7" descr="Water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2300" y="1866900"/>
              <a:ext cx="1957732" cy="1819136"/>
            </a:xfrm>
            <a:prstGeom prst="rect">
              <a:avLst/>
            </a:prstGeom>
          </p:spPr>
        </p:pic>
        <p:grpSp>
          <p:nvGrpSpPr>
            <p:cNvPr id="9" name="Group 8"/>
            <p:cNvGrpSpPr/>
            <p:nvPr/>
          </p:nvGrpSpPr>
          <p:grpSpPr>
            <a:xfrm rot="6691835">
              <a:off x="4905220" y="2620535"/>
              <a:ext cx="495300" cy="152400"/>
              <a:chOff x="5600700" y="3448050"/>
              <a:chExt cx="495300" cy="15240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5600700" y="344805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943600" y="344805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229100" y="1638300"/>
              <a:ext cx="495300" cy="152400"/>
              <a:chOff x="5600700" y="3448050"/>
              <a:chExt cx="495300" cy="1524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5600700" y="344805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5943600" y="3448050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0" y="3238500"/>
            <a:ext cx="9144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268288">
              <a:buFont typeface="Arial" pitchFamily="34" charset="0"/>
              <a:buChar char="•"/>
            </a:pPr>
            <a:r>
              <a:rPr lang="en-US" sz="2400" dirty="0" smtClean="0"/>
              <a:t>When describing the shape of molecules, only the position of the atoms are considered. </a:t>
            </a:r>
          </a:p>
          <a:p>
            <a:pPr marL="630238" indent="-268288"/>
            <a:endParaRPr lang="en-US" sz="2400" dirty="0" smtClean="0"/>
          </a:p>
          <a:p>
            <a:pPr marL="630238" indent="-268288">
              <a:buFont typeface="Arial" pitchFamily="34" charset="0"/>
              <a:buChar char="•"/>
            </a:pPr>
            <a:r>
              <a:rPr lang="en-US" sz="2400" dirty="0" smtClean="0"/>
              <a:t>However, lone pairs (pairs of non-bonding electrons) still repel other electrons and will influence the shape of molecules.</a:t>
            </a:r>
          </a:p>
          <a:p>
            <a:pPr marL="630238" indent="-268288"/>
            <a:endParaRPr lang="en-US" sz="2400" dirty="0" smtClean="0"/>
          </a:p>
          <a:p>
            <a:pPr marL="346075" indent="15875"/>
            <a:r>
              <a:rPr lang="en-US" sz="2200" dirty="0" smtClean="0"/>
              <a:t>Note: Non-bonding electrons repel other electrons more strongly. Hence, the angle between them is greater than that between other electrons.</a:t>
            </a:r>
          </a:p>
          <a:p>
            <a:pPr marL="630238" indent="-268288"/>
            <a:endParaRPr lang="en-US" sz="2400" dirty="0" smtClean="0"/>
          </a:p>
          <a:p>
            <a:pPr marL="630238" indent="-268288"/>
            <a:endParaRPr lang="en-US" sz="2400" dirty="0" smtClean="0"/>
          </a:p>
          <a:p>
            <a:pPr marL="173038" indent="-173038"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4724400" y="2907268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Equal Repulsion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17" name="Arc 16"/>
          <p:cNvSpPr/>
          <p:nvPr/>
        </p:nvSpPr>
        <p:spPr>
          <a:xfrm rot="6807114">
            <a:off x="3673147" y="2191252"/>
            <a:ext cx="496864" cy="692196"/>
          </a:xfrm>
          <a:prstGeom prst="arc">
            <a:avLst>
              <a:gd name="adj1" fmla="val 17162322"/>
              <a:gd name="adj2" fmla="val 5354209"/>
            </a:avLst>
          </a:prstGeom>
          <a:noFill/>
          <a:ln w="3175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 rot="3893390">
            <a:off x="4522610" y="2329985"/>
            <a:ext cx="496864" cy="692196"/>
          </a:xfrm>
          <a:prstGeom prst="arc">
            <a:avLst>
              <a:gd name="adj1" fmla="val 17162322"/>
              <a:gd name="adj2" fmla="val 5354209"/>
            </a:avLst>
          </a:prstGeom>
          <a:noFill/>
          <a:ln w="3175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Shape of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 </a:t>
            </a:r>
            <a:r>
              <a:rPr lang="en-US" dirty="0" smtClean="0"/>
              <a:t>molecules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points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01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200" dirty="0" smtClean="0"/>
              <a:t>Boiling involves breaking intermolecular interactions. Hence, boiling points are dependent on the strength of intermolecular interactions.</a:t>
            </a:r>
          </a:p>
          <a:p>
            <a:pPr>
              <a:spcBef>
                <a:spcPts val="1800"/>
              </a:spcBef>
            </a:pPr>
            <a:r>
              <a:rPr lang="en-US" sz="2200" dirty="0" smtClean="0"/>
              <a:t>Greater polarity tends to increase the boiling point by increasing the magnitude of partial charges.</a:t>
            </a:r>
          </a:p>
          <a:p>
            <a:pPr>
              <a:spcBef>
                <a:spcPts val="1800"/>
              </a:spcBef>
            </a:pPr>
            <a:r>
              <a:rPr lang="en-US" sz="2200" dirty="0" smtClean="0"/>
              <a:t>Each polar bond in a molecule exerts a dipole moment on the molecule’s electron cloud.</a:t>
            </a:r>
          </a:p>
          <a:p>
            <a:pPr>
              <a:spcBef>
                <a:spcPts val="1800"/>
              </a:spcBef>
            </a:pPr>
            <a:r>
              <a:rPr lang="en-US" sz="2200" dirty="0" smtClean="0"/>
              <a:t>Depending on the shape of the molecule and the direction of the dipole moments, dipole moments can work together or cancel out. Hence, the polarity of a molecule can only be determined by finding the net dipole moment.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572000" y="4419600"/>
            <a:ext cx="1447800" cy="1628775"/>
            <a:chOff x="4572000" y="4419600"/>
            <a:chExt cx="1447800" cy="162877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20313" t="52083" r="73438" b="38542"/>
            <a:stretch>
              <a:fillRect/>
            </a:stretch>
          </p:blipFill>
          <p:spPr bwMode="auto">
            <a:xfrm>
              <a:off x="4572000" y="4419600"/>
              <a:ext cx="1447800" cy="1628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5067300" y="4673025"/>
              <a:ext cx="457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..</a:t>
              </a:r>
              <a:endParaRPr lang="en-SG" sz="3200" dirty="0"/>
            </a:p>
          </p:txBody>
        </p:sp>
      </p:grp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rgbClr val="000000"/>
                </a:solidFill>
                <a:latin typeface="+mn-lt"/>
                <a:cs typeface="+mn-cs"/>
              </a:rPr>
              <a:t>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1582738"/>
            <a:ext cx="8763000" cy="30464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following information is about an unknown molecule.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molecule consists of one nitrogen atom, one hydrogen atom, one chlorine atom and one fluorine atom.</a:t>
            </a:r>
          </a:p>
          <a:p>
            <a:pPr marL="236538" indent="-236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There are two dipole moments in this molecule.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romanLcParenR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Sketch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the structure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 the molecule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romanLcParenR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Locate the two dipole moments in the molecule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romanLcParenR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Determine if there is a net dipole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moment.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SG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10800000">
            <a:off x="5334001" y="4953000"/>
            <a:ext cx="609600" cy="334962"/>
            <a:chOff x="4875" y="4637"/>
            <a:chExt cx="660" cy="288"/>
          </a:xfrm>
        </p:grpSpPr>
        <p:cxnSp>
          <p:nvCxnSpPr>
            <p:cNvPr id="13321" name="AutoShape 4"/>
            <p:cNvCxnSpPr>
              <a:cxnSpLocks noChangeShapeType="1"/>
            </p:cNvCxnSpPr>
            <p:nvPr/>
          </p:nvCxnSpPr>
          <p:spPr bwMode="auto">
            <a:xfrm>
              <a:off x="4875" y="4767"/>
              <a:ext cx="660" cy="1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 type="stealth" w="lg" len="lg"/>
            </a:ln>
          </p:spPr>
        </p:cxnSp>
        <p:cxnSp>
          <p:nvCxnSpPr>
            <p:cNvPr id="13322" name="AutoShape 5"/>
            <p:cNvCxnSpPr>
              <a:cxnSpLocks noChangeShapeType="1"/>
            </p:cNvCxnSpPr>
            <p:nvPr/>
          </p:nvCxnSpPr>
          <p:spPr bwMode="auto">
            <a:xfrm>
              <a:off x="5010" y="4637"/>
              <a:ext cx="1" cy="288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/>
            </a:ln>
          </p:spPr>
        </p:cxnSp>
      </p:grpSp>
      <p:grpSp>
        <p:nvGrpSpPr>
          <p:cNvPr id="4" name="Group 3"/>
          <p:cNvGrpSpPr>
            <a:grpSpLocks/>
          </p:cNvGrpSpPr>
          <p:nvPr/>
        </p:nvGrpSpPr>
        <p:grpSpPr bwMode="auto">
          <a:xfrm rot="-7416803">
            <a:off x="4588669" y="4899819"/>
            <a:ext cx="609600" cy="334962"/>
            <a:chOff x="4875" y="4637"/>
            <a:chExt cx="660" cy="288"/>
          </a:xfrm>
        </p:grpSpPr>
        <p:cxnSp>
          <p:nvCxnSpPr>
            <p:cNvPr id="13319" name="AutoShape 4"/>
            <p:cNvCxnSpPr>
              <a:cxnSpLocks noChangeShapeType="1"/>
            </p:cNvCxnSpPr>
            <p:nvPr/>
          </p:nvCxnSpPr>
          <p:spPr bwMode="auto">
            <a:xfrm>
              <a:off x="4875" y="4767"/>
              <a:ext cx="660" cy="1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 type="stealth" w="lg" len="lg"/>
            </a:ln>
          </p:spPr>
        </p:cxnSp>
        <p:cxnSp>
          <p:nvCxnSpPr>
            <p:cNvPr id="13320" name="AutoShape 5"/>
            <p:cNvCxnSpPr>
              <a:cxnSpLocks noChangeShapeType="1"/>
            </p:cNvCxnSpPr>
            <p:nvPr/>
          </p:nvCxnSpPr>
          <p:spPr bwMode="auto">
            <a:xfrm>
              <a:off x="5010" y="4637"/>
              <a:ext cx="1" cy="288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/>
            </a:ln>
          </p:spPr>
        </p:cxn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42900" y="4305300"/>
          <a:ext cx="3771900" cy="2286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61611"/>
                <a:gridCol w="23102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Element</a:t>
                      </a:r>
                      <a:endParaRPr lang="en-S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Electronegativity</a:t>
                      </a:r>
                      <a:r>
                        <a:rPr lang="en-US" sz="2000" dirty="0" smtClean="0"/>
                        <a:t> Value</a:t>
                      </a:r>
                      <a:endParaRPr lang="en-SG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Nitrogen</a:t>
                      </a:r>
                      <a:endParaRPr lang="en-S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3.04</a:t>
                      </a:r>
                      <a:endParaRPr lang="en-SG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Hydrogen</a:t>
                      </a:r>
                      <a:endParaRPr lang="en-S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2.2</a:t>
                      </a:r>
                      <a:endParaRPr lang="en-SG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Chlorine</a:t>
                      </a:r>
                      <a:endParaRPr lang="en-S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3.16</a:t>
                      </a:r>
                      <a:endParaRPr lang="en-SG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Fluorine</a:t>
                      </a:r>
                      <a:endParaRPr lang="en-SG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3.98</a:t>
                      </a:r>
                      <a:endParaRPr lang="en-SG" sz="20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6210300" y="4643735"/>
            <a:ext cx="2400300" cy="1880295"/>
            <a:chOff x="6096000" y="4639270"/>
            <a:chExt cx="2400300" cy="1880295"/>
          </a:xfrm>
        </p:grpSpPr>
        <p:pic>
          <p:nvPicPr>
            <p:cNvPr id="39938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l="38281" t="42708" r="41797" b="39583"/>
            <a:stretch>
              <a:fillRect/>
            </a:stretch>
          </p:blipFill>
          <p:spPr bwMode="auto">
            <a:xfrm>
              <a:off x="6286500" y="4914900"/>
              <a:ext cx="1943100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Box 14"/>
            <p:cNvSpPr txBox="1"/>
            <p:nvPr/>
          </p:nvSpPr>
          <p:spPr>
            <a:xfrm>
              <a:off x="7403016" y="4639270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</a:t>
              </a:r>
              <a:endParaRPr lang="en-SG" sz="2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124700" y="6057900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</a:t>
              </a:r>
              <a:endParaRPr lang="en-SG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88816" y="5257800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H</a:t>
              </a:r>
              <a:endParaRPr lang="en-SG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96000" y="5562600"/>
              <a:ext cx="4764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Cl</a:t>
              </a:r>
              <a:endParaRPr lang="en-SG" sz="2400" dirty="0"/>
            </a:p>
          </p:txBody>
        </p:sp>
      </p:grpSp>
      <p:grpSp>
        <p:nvGrpSpPr>
          <p:cNvPr id="20" name="Group 3"/>
          <p:cNvGrpSpPr>
            <a:grpSpLocks/>
          </p:cNvGrpSpPr>
          <p:nvPr/>
        </p:nvGrpSpPr>
        <p:grpSpPr bwMode="auto">
          <a:xfrm rot="12418737">
            <a:off x="7700909" y="4996850"/>
            <a:ext cx="609600" cy="334962"/>
            <a:chOff x="4875" y="4637"/>
            <a:chExt cx="660" cy="288"/>
          </a:xfrm>
        </p:grpSpPr>
        <p:cxnSp>
          <p:nvCxnSpPr>
            <p:cNvPr id="21" name="AutoShape 4"/>
            <p:cNvCxnSpPr>
              <a:cxnSpLocks noChangeShapeType="1"/>
            </p:cNvCxnSpPr>
            <p:nvPr/>
          </p:nvCxnSpPr>
          <p:spPr bwMode="auto">
            <a:xfrm>
              <a:off x="4875" y="4767"/>
              <a:ext cx="660" cy="1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 type="stealth" w="lg" len="lg"/>
            </a:ln>
          </p:spPr>
        </p:cxnSp>
        <p:cxnSp>
          <p:nvCxnSpPr>
            <p:cNvPr id="22" name="AutoShape 5"/>
            <p:cNvCxnSpPr>
              <a:cxnSpLocks noChangeShapeType="1"/>
            </p:cNvCxnSpPr>
            <p:nvPr/>
          </p:nvCxnSpPr>
          <p:spPr bwMode="auto">
            <a:xfrm>
              <a:off x="5010" y="4637"/>
              <a:ext cx="1" cy="288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/>
            </a:ln>
          </p:spPr>
        </p:cxnSp>
      </p:grpSp>
      <p:grpSp>
        <p:nvGrpSpPr>
          <p:cNvPr id="23" name="Group 22"/>
          <p:cNvGrpSpPr>
            <a:grpSpLocks/>
          </p:cNvGrpSpPr>
          <p:nvPr/>
        </p:nvGrpSpPr>
        <p:grpSpPr bwMode="auto">
          <a:xfrm rot="6287473">
            <a:off x="7288246" y="5465877"/>
            <a:ext cx="609600" cy="334962"/>
            <a:chOff x="4875" y="4637"/>
            <a:chExt cx="660" cy="288"/>
          </a:xfrm>
        </p:grpSpPr>
        <p:cxnSp>
          <p:nvCxnSpPr>
            <p:cNvPr id="24" name="AutoShape 4"/>
            <p:cNvCxnSpPr>
              <a:cxnSpLocks noChangeShapeType="1"/>
            </p:cNvCxnSpPr>
            <p:nvPr/>
          </p:nvCxnSpPr>
          <p:spPr bwMode="auto">
            <a:xfrm>
              <a:off x="4875" y="4767"/>
              <a:ext cx="660" cy="1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 type="stealth" w="lg" len="lg"/>
            </a:ln>
          </p:spPr>
        </p:cxnSp>
        <p:cxnSp>
          <p:nvCxnSpPr>
            <p:cNvPr id="25" name="AutoShape 5"/>
            <p:cNvCxnSpPr>
              <a:cxnSpLocks noChangeShapeType="1"/>
            </p:cNvCxnSpPr>
            <p:nvPr/>
          </p:nvCxnSpPr>
          <p:spPr bwMode="auto">
            <a:xfrm>
              <a:off x="5010" y="4637"/>
              <a:ext cx="1" cy="288"/>
            </a:xfrm>
            <a:prstGeom prst="straightConnector1">
              <a:avLst/>
            </a:prstGeom>
            <a:noFill/>
            <a:ln w="19050">
              <a:solidFill>
                <a:srgbClr val="E36C0A"/>
              </a:solidFill>
              <a:round/>
              <a:headEnd/>
              <a:tailEnd/>
            </a:ln>
          </p:spPr>
        </p:cxnSp>
      </p:grpSp>
      <p:sp>
        <p:nvSpPr>
          <p:cNvPr id="26" name="TextBox 25"/>
          <p:cNvSpPr txBox="1"/>
          <p:nvPr/>
        </p:nvSpPr>
        <p:spPr>
          <a:xfrm>
            <a:off x="6438900" y="40005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Position of lone pair of electrons</a:t>
            </a:r>
            <a:endParaRPr lang="en-SG" dirty="0"/>
          </a:p>
        </p:txBody>
      </p:sp>
      <p:cxnSp>
        <p:nvCxnSpPr>
          <p:cNvPr id="28" name="Straight Arrow Connector 27"/>
          <p:cNvCxnSpPr>
            <a:stCxn id="26" idx="1"/>
          </p:cNvCxnSpPr>
          <p:nvPr/>
        </p:nvCxnSpPr>
        <p:spPr>
          <a:xfrm rot="10800000" flipV="1">
            <a:off x="5257800" y="4323666"/>
            <a:ext cx="1181100" cy="553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6" idx="2"/>
            <a:endCxn id="15" idx="1"/>
          </p:cNvCxnSpPr>
          <p:nvPr/>
        </p:nvCxnSpPr>
        <p:spPr>
          <a:xfrm rot="16200000" flipH="1">
            <a:off x="7397640" y="4754891"/>
            <a:ext cx="227737" cy="116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Post-problem reading material</a:t>
            </a:r>
            <a:endParaRPr lang="en-SG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7700" y="1638300"/>
          <a:ext cx="1586088" cy="1338262"/>
        </p:xfrm>
        <a:graphic>
          <a:graphicData uri="http://schemas.openxmlformats.org/presentationml/2006/ole">
            <p:oleObj spid="_x0000_s39941" name="Document" showAsIcon="1" r:id="rId4" imgW="914400" imgH="7714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boiling points</a:t>
            </a:r>
            <a:endParaRPr lang="en-SG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sz="2400" dirty="0" smtClean="0"/>
              <a:t>When substances boil, it turns from a liquid to a gas. </a:t>
            </a:r>
          </a:p>
          <a:p>
            <a:endParaRPr lang="en-US" sz="2400" dirty="0" smtClean="0"/>
          </a:p>
          <a:p>
            <a:r>
              <a:rPr lang="en-US" sz="2400" dirty="0" smtClean="0"/>
              <a:t>During boiling, the molecules of the substance move faster and further apart. This means that inter-molecular interactions are being broken.</a:t>
            </a:r>
          </a:p>
          <a:p>
            <a:pPr lvl="0">
              <a:defRPr/>
            </a:pPr>
            <a:endParaRPr lang="en-US" sz="2400" dirty="0" smtClean="0"/>
          </a:p>
          <a:p>
            <a:pPr lvl="0">
              <a:defRPr/>
            </a:pPr>
            <a:r>
              <a:rPr lang="en-US" sz="2400" dirty="0" smtClean="0"/>
              <a:t>Since inter-molecular interactions are broken during boiling, boiling points should </a:t>
            </a:r>
            <a:r>
              <a:rPr lang="en-US" sz="2400" b="1" dirty="0" smtClean="0"/>
              <a:t>increase</a:t>
            </a:r>
            <a:r>
              <a:rPr lang="en-US" sz="2400" dirty="0" smtClean="0"/>
              <a:t> with the strength of inter-molecular interactions.</a:t>
            </a:r>
          </a:p>
        </p:txBody>
      </p:sp>
      <p:sp>
        <p:nvSpPr>
          <p:cNvPr id="57" name="Content Placeholder 2"/>
          <p:cNvSpPr txBox="1">
            <a:spLocks/>
          </p:cNvSpPr>
          <p:nvPr/>
        </p:nvSpPr>
        <p:spPr bwMode="auto">
          <a:xfrm>
            <a:off x="533400" y="35052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strength of interactions</a:t>
            </a:r>
            <a:endParaRPr lang="en-SG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sz="2400" dirty="0" smtClean="0"/>
              <a:t>In </a:t>
            </a:r>
            <a:r>
              <a:rPr lang="en-US" sz="2400" i="1" dirty="0" smtClean="0"/>
              <a:t>P05</a:t>
            </a:r>
            <a:r>
              <a:rPr lang="en-US" sz="2400" dirty="0" smtClean="0"/>
              <a:t> </a:t>
            </a:r>
            <a:r>
              <a:rPr lang="en-US" sz="2400" i="1" dirty="0" smtClean="0"/>
              <a:t>Marvelous Molecule</a:t>
            </a:r>
            <a:r>
              <a:rPr lang="en-US" sz="2400" dirty="0" smtClean="0"/>
              <a:t> we learnt that inter-molecular interactions arise from the partial charges due to an uneven distribution of a molecule’s electron cloud. The strength of these interactions depend on:</a:t>
            </a:r>
          </a:p>
          <a:p>
            <a:pPr lvl="1"/>
            <a:r>
              <a:rPr lang="en-US" sz="2200" dirty="0" smtClean="0"/>
              <a:t>The magnitude of the partial charges</a:t>
            </a:r>
          </a:p>
          <a:p>
            <a:pPr lvl="1"/>
            <a:r>
              <a:rPr lang="en-US" sz="2200" dirty="0" smtClean="0"/>
              <a:t>The permanence of the partial charges</a:t>
            </a:r>
          </a:p>
          <a:p>
            <a:pPr lvl="1"/>
            <a:endParaRPr lang="en-US" sz="2200" dirty="0" smtClean="0"/>
          </a:p>
          <a:p>
            <a:r>
              <a:rPr lang="en-US" sz="2400" dirty="0" smtClean="0"/>
              <a:t>Polar molecules have stronger interactions (thus higher boiling points) than non-polar molecules because their partial charges are permanent and also generally greater in magnitude.</a:t>
            </a:r>
          </a:p>
          <a:p>
            <a:pPr lvl="1">
              <a:buNone/>
            </a:pPr>
            <a:r>
              <a:rPr lang="en-US" sz="2000" dirty="0" smtClean="0"/>
              <a:t> </a:t>
            </a:r>
            <a:endParaRPr lang="en-US" sz="2400" dirty="0" smtClean="0"/>
          </a:p>
        </p:txBody>
      </p:sp>
      <p:sp>
        <p:nvSpPr>
          <p:cNvPr id="57" name="Content Placeholder 2"/>
          <p:cNvSpPr txBox="1">
            <a:spLocks/>
          </p:cNvSpPr>
          <p:nvPr/>
        </p:nvSpPr>
        <p:spPr bwMode="auto">
          <a:xfrm>
            <a:off x="533400" y="35052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Determining the presence of polar bonds</a:t>
            </a:r>
            <a:endParaRPr lang="en-SG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smtClean="0"/>
              <a:t>To compare the boiling points of CH</a:t>
            </a:r>
            <a:r>
              <a:rPr lang="en-US" sz="2600" baseline="-25000" dirty="0" smtClean="0"/>
              <a:t>3</a:t>
            </a:r>
            <a:r>
              <a:rPr lang="en-US" sz="2600" dirty="0" smtClean="0"/>
              <a:t>F, CH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F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 and CF</a:t>
            </a:r>
            <a:r>
              <a:rPr lang="en-US" sz="2600" baseline="-25000" dirty="0" smtClean="0"/>
              <a:t>4</a:t>
            </a:r>
            <a:r>
              <a:rPr lang="en-US" sz="2600" dirty="0" smtClean="0"/>
              <a:t>, their type of inter-molecular interactions need to be compared.</a:t>
            </a:r>
          </a:p>
          <a:p>
            <a:pPr>
              <a:spcBef>
                <a:spcPts val="1800"/>
              </a:spcBef>
            </a:pPr>
            <a:r>
              <a:rPr lang="en-US" sz="2600" dirty="0" smtClean="0"/>
              <a:t>All three molecules contain either C-H or C-F bonds.</a:t>
            </a:r>
          </a:p>
          <a:p>
            <a:pPr>
              <a:spcBef>
                <a:spcPts val="1800"/>
              </a:spcBef>
            </a:pPr>
            <a:r>
              <a:rPr lang="en-US" sz="2600" dirty="0" smtClean="0"/>
              <a:t>The difference in </a:t>
            </a:r>
            <a:r>
              <a:rPr lang="en-US" sz="2600" dirty="0" err="1" smtClean="0"/>
              <a:t>electronegativity</a:t>
            </a:r>
            <a:r>
              <a:rPr lang="en-US" sz="2600" dirty="0" smtClean="0"/>
              <a:t> between C and H is 0.35 (= 2.55 – 2.2). C-H bonds are non-polar.</a:t>
            </a:r>
          </a:p>
          <a:p>
            <a:pPr>
              <a:spcBef>
                <a:spcPts val="1800"/>
              </a:spcBef>
            </a:pPr>
            <a:r>
              <a:rPr lang="en-US" sz="2600" dirty="0" smtClean="0"/>
              <a:t>However, the difference in </a:t>
            </a:r>
            <a:r>
              <a:rPr lang="en-US" sz="2600" dirty="0" err="1" smtClean="0"/>
              <a:t>electronegativity</a:t>
            </a:r>
            <a:r>
              <a:rPr lang="en-US" sz="2600" dirty="0" smtClean="0"/>
              <a:t> between C and F is 1.43 (= 3.98 – 2.55). Thus, C-F bonds are polar and the electron cloud around the molecule is pulled towards F.</a:t>
            </a:r>
          </a:p>
          <a:p>
            <a:pPr>
              <a:buNone/>
            </a:pPr>
            <a:endParaRPr lang="en-US" sz="2000" dirty="0" smtClean="0"/>
          </a:p>
          <a:p>
            <a:endParaRPr lang="en-US" sz="2400" dirty="0" smtClean="0"/>
          </a:p>
          <a:p>
            <a:pPr lvl="1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 descr="mono_even.png"/>
          <p:cNvPicPr>
            <a:picLocks noChangeAspect="1"/>
          </p:cNvPicPr>
          <p:nvPr/>
        </p:nvPicPr>
        <p:blipFill>
          <a:blip r:embed="rId3" cstate="print"/>
          <a:srcRect l="34003" t="28981" r="30251" b="41552"/>
          <a:stretch>
            <a:fillRect/>
          </a:stretch>
        </p:blipFill>
        <p:spPr>
          <a:xfrm>
            <a:off x="4419913" y="1485900"/>
            <a:ext cx="3729049" cy="3886200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762000" y="2095500"/>
            <a:ext cx="2133600" cy="2705100"/>
            <a:chOff x="685800" y="2362200"/>
            <a:chExt cx="2133600" cy="2705100"/>
          </a:xfrm>
          <a:solidFill>
            <a:srgbClr val="CCFFCC"/>
          </a:solidFill>
        </p:grpSpPr>
        <p:sp>
          <p:nvSpPr>
            <p:cNvPr id="24" name="Oval 23"/>
            <p:cNvSpPr/>
            <p:nvPr/>
          </p:nvSpPr>
          <p:spPr>
            <a:xfrm>
              <a:off x="685800" y="3695700"/>
              <a:ext cx="838200" cy="838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4152900"/>
              <a:ext cx="914400" cy="914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/>
          </p:nvSpPr>
          <p:spPr>
            <a:xfrm>
              <a:off x="2057400" y="3467100"/>
              <a:ext cx="762000" cy="76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1028700" y="3086100"/>
              <a:ext cx="1676400" cy="1676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1028700" y="2362200"/>
              <a:ext cx="1524000" cy="1524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00100" y="1981200"/>
            <a:ext cx="2057400" cy="2743200"/>
            <a:chOff x="723900" y="2247900"/>
            <a:chExt cx="2057400" cy="2743200"/>
          </a:xfrm>
          <a:gradFill>
            <a:gsLst>
              <a:gs pos="0">
                <a:srgbClr val="FF6600"/>
              </a:gs>
              <a:gs pos="50000">
                <a:srgbClr val="92D050"/>
              </a:gs>
              <a:gs pos="100000">
                <a:srgbClr val="00B0F0"/>
              </a:gs>
            </a:gsLst>
            <a:lin ang="16200000" scaled="1"/>
          </a:gradFill>
        </p:grpSpPr>
        <p:sp>
          <p:nvSpPr>
            <p:cNvPr id="18" name="Oval 17"/>
            <p:cNvSpPr/>
            <p:nvPr/>
          </p:nvSpPr>
          <p:spPr>
            <a:xfrm>
              <a:off x="723900" y="3733800"/>
              <a:ext cx="762000" cy="76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1752600" y="4229100"/>
              <a:ext cx="762000" cy="76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2095500" y="3467100"/>
              <a:ext cx="685800" cy="685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1104900" y="3162300"/>
              <a:ext cx="1524000" cy="1524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914400" y="2247900"/>
              <a:ext cx="1752600" cy="1752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Examining CH</a:t>
            </a:r>
            <a:r>
              <a:rPr lang="en-US" baseline="-25000" dirty="0" smtClean="0"/>
              <a:t>3</a:t>
            </a:r>
            <a:r>
              <a:rPr lang="en-US" dirty="0" smtClean="0"/>
              <a:t>F</a:t>
            </a:r>
            <a:endParaRPr lang="en-SG" dirty="0"/>
          </a:p>
        </p:txBody>
      </p:sp>
      <p:sp>
        <p:nvSpPr>
          <p:cNvPr id="7" name="Oval 6"/>
          <p:cNvSpPr/>
          <p:nvPr/>
        </p:nvSpPr>
        <p:spPr>
          <a:xfrm>
            <a:off x="1562100" y="3352800"/>
            <a:ext cx="609600" cy="609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562100" y="2552700"/>
            <a:ext cx="609600" cy="609600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324100" y="3429000"/>
            <a:ext cx="304800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990600" y="36576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9812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 descr="mono.png"/>
          <p:cNvPicPr>
            <a:picLocks noChangeAspect="1"/>
          </p:cNvPicPr>
          <p:nvPr/>
        </p:nvPicPr>
        <p:blipFill>
          <a:blip r:embed="rId4" cstate="print"/>
          <a:srcRect l="33739" t="31985" r="30747" b="39960"/>
          <a:stretch>
            <a:fillRect/>
          </a:stretch>
        </p:blipFill>
        <p:spPr>
          <a:xfrm>
            <a:off x="4419600" y="1485900"/>
            <a:ext cx="3731986" cy="3886200"/>
          </a:xfrm>
          <a:prstGeom prst="rect">
            <a:avLst/>
          </a:prstGeom>
        </p:spPr>
      </p:pic>
      <p:grpSp>
        <p:nvGrpSpPr>
          <p:cNvPr id="52" name="Group 51"/>
          <p:cNvGrpSpPr/>
          <p:nvPr/>
        </p:nvGrpSpPr>
        <p:grpSpPr>
          <a:xfrm>
            <a:off x="6057900" y="3276600"/>
            <a:ext cx="495300" cy="152400"/>
            <a:chOff x="5600700" y="3448050"/>
            <a:chExt cx="495300" cy="152400"/>
          </a:xfrm>
        </p:grpSpPr>
        <p:sp>
          <p:nvSpPr>
            <p:cNvPr id="50" name="Oval 49"/>
            <p:cNvSpPr/>
            <p:nvPr/>
          </p:nvSpPr>
          <p:spPr>
            <a:xfrm>
              <a:off x="5600700" y="344805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5943600" y="344805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600702" y="2147570"/>
            <a:ext cx="994444" cy="2348230"/>
            <a:chOff x="5600702" y="2414270"/>
            <a:chExt cx="994444" cy="2348230"/>
          </a:xfrm>
        </p:grpSpPr>
        <p:grpSp>
          <p:nvGrpSpPr>
            <p:cNvPr id="54" name="Group 1"/>
            <p:cNvGrpSpPr>
              <a:grpSpLocks/>
            </p:cNvGrpSpPr>
            <p:nvPr/>
          </p:nvGrpSpPr>
          <p:grpSpPr bwMode="auto">
            <a:xfrm>
              <a:off x="5981700" y="2414270"/>
              <a:ext cx="613446" cy="2348230"/>
              <a:chOff x="6053" y="4168"/>
              <a:chExt cx="65" cy="709"/>
            </a:xfrm>
          </p:grpSpPr>
          <p:cxnSp>
            <p:nvCxnSpPr>
              <p:cNvPr id="55" name="AutoShape 2"/>
              <p:cNvCxnSpPr>
                <a:cxnSpLocks noChangeShapeType="1"/>
              </p:cNvCxnSpPr>
              <p:nvPr/>
            </p:nvCxnSpPr>
            <p:spPr bwMode="auto">
              <a:xfrm rot="16200000">
                <a:off x="5731" y="4523"/>
                <a:ext cx="709" cy="0"/>
              </a:xfrm>
              <a:prstGeom prst="straightConnector1">
                <a:avLst/>
              </a:prstGeom>
              <a:noFill/>
              <a:ln w="76200">
                <a:solidFill>
                  <a:srgbClr val="F79646"/>
                </a:solidFill>
                <a:round/>
                <a:headEnd/>
                <a:tailEnd type="arrow" w="med" len="med"/>
              </a:ln>
              <a:effectLst/>
            </p:spPr>
          </p:cxnSp>
          <p:cxnSp>
            <p:nvCxnSpPr>
              <p:cNvPr id="56" name="AutoShape 3"/>
              <p:cNvCxnSpPr>
                <a:cxnSpLocks noChangeShapeType="1"/>
              </p:cNvCxnSpPr>
              <p:nvPr/>
            </p:nvCxnSpPr>
            <p:spPr bwMode="auto">
              <a:xfrm rot="16200000" flipV="1">
                <a:off x="6085" y="4695"/>
                <a:ext cx="1" cy="65"/>
              </a:xfrm>
              <a:prstGeom prst="straightConnector1">
                <a:avLst/>
              </a:prstGeom>
              <a:noFill/>
              <a:ln w="76200">
                <a:solidFill>
                  <a:srgbClr val="F79646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57" name="TextBox 56"/>
            <p:cNvSpPr txBox="1"/>
            <p:nvPr/>
          </p:nvSpPr>
          <p:spPr>
            <a:xfrm rot="16200000">
              <a:off x="4865885" y="3478016"/>
              <a:ext cx="1838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Dipole Moment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383268" y="2352034"/>
            <a:ext cx="619936" cy="1838965"/>
            <a:chOff x="1383268" y="2618734"/>
            <a:chExt cx="619936" cy="1838965"/>
          </a:xfrm>
        </p:grpSpPr>
        <p:grpSp>
          <p:nvGrpSpPr>
            <p:cNvPr id="3073" name="Group 1"/>
            <p:cNvGrpSpPr>
              <a:grpSpLocks/>
            </p:cNvGrpSpPr>
            <p:nvPr/>
          </p:nvGrpSpPr>
          <p:grpSpPr bwMode="auto">
            <a:xfrm>
              <a:off x="1714500" y="3061970"/>
              <a:ext cx="288704" cy="900430"/>
              <a:chOff x="6053" y="4168"/>
              <a:chExt cx="109" cy="709"/>
            </a:xfrm>
          </p:grpSpPr>
          <p:cxnSp>
            <p:nvCxnSpPr>
              <p:cNvPr id="3074" name="AutoShape 2"/>
              <p:cNvCxnSpPr>
                <a:cxnSpLocks noChangeShapeType="1"/>
              </p:cNvCxnSpPr>
              <p:nvPr/>
            </p:nvCxnSpPr>
            <p:spPr bwMode="auto">
              <a:xfrm rot="16200000">
                <a:off x="5753" y="4523"/>
                <a:ext cx="709" cy="0"/>
              </a:xfrm>
              <a:prstGeom prst="straightConnector1">
                <a:avLst/>
              </a:prstGeom>
              <a:noFill/>
              <a:ln w="50800">
                <a:solidFill>
                  <a:srgbClr val="F79646"/>
                </a:solidFill>
                <a:round/>
                <a:headEnd/>
                <a:tailEnd type="arrow" w="med" len="med"/>
              </a:ln>
              <a:effectLst/>
            </p:spPr>
          </p:cxnSp>
          <p:cxnSp>
            <p:nvCxnSpPr>
              <p:cNvPr id="3075" name="AutoShape 3"/>
              <p:cNvCxnSpPr>
                <a:cxnSpLocks noChangeShapeType="1"/>
              </p:cNvCxnSpPr>
              <p:nvPr/>
            </p:nvCxnSpPr>
            <p:spPr bwMode="auto">
              <a:xfrm rot="16200000" flipV="1">
                <a:off x="6107" y="4673"/>
                <a:ext cx="1" cy="109"/>
              </a:xfrm>
              <a:prstGeom prst="straightConnector1">
                <a:avLst/>
              </a:prstGeom>
              <a:noFill/>
              <a:ln w="50800">
                <a:solidFill>
                  <a:srgbClr val="F79646"/>
                </a:solidFill>
                <a:round/>
                <a:headEnd/>
                <a:tailEnd/>
              </a:ln>
              <a:effectLst/>
            </p:spPr>
          </p:cxnSp>
        </p:grpSp>
        <p:sp>
          <p:nvSpPr>
            <p:cNvPr id="58" name="TextBox 57"/>
            <p:cNvSpPr txBox="1"/>
            <p:nvPr/>
          </p:nvSpPr>
          <p:spPr>
            <a:xfrm rot="16200000">
              <a:off x="648451" y="3353551"/>
              <a:ext cx="1838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Dipole Moment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1" name="Rectangle 60"/>
          <p:cNvSpPr/>
          <p:nvPr/>
        </p:nvSpPr>
        <p:spPr>
          <a:xfrm>
            <a:off x="1524000" y="2819400"/>
            <a:ext cx="685800" cy="9525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0" name="Group 69"/>
          <p:cNvGrpSpPr/>
          <p:nvPr/>
        </p:nvGrpSpPr>
        <p:grpSpPr>
          <a:xfrm>
            <a:off x="1866900" y="1485900"/>
            <a:ext cx="2514600" cy="3848100"/>
            <a:chOff x="1866900" y="1485900"/>
            <a:chExt cx="2514600" cy="3848100"/>
          </a:xfrm>
        </p:grpSpPr>
        <p:cxnSp>
          <p:nvCxnSpPr>
            <p:cNvPr id="63" name="Straight Connector 62"/>
            <p:cNvCxnSpPr>
              <a:stCxn id="61" idx="0"/>
            </p:cNvCxnSpPr>
            <p:nvPr/>
          </p:nvCxnSpPr>
          <p:spPr>
            <a:xfrm rot="5400000" flipH="1" flipV="1">
              <a:off x="2457450" y="895350"/>
              <a:ext cx="1333500" cy="25146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61" idx="2"/>
            </p:cNvCxnSpPr>
            <p:nvPr/>
          </p:nvCxnSpPr>
          <p:spPr>
            <a:xfrm rot="16200000" flipH="1">
              <a:off x="2343150" y="3295650"/>
              <a:ext cx="1562100" cy="25146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ectangle 66"/>
          <p:cNvSpPr/>
          <p:nvPr/>
        </p:nvSpPr>
        <p:spPr>
          <a:xfrm>
            <a:off x="4381500" y="1447800"/>
            <a:ext cx="3771900" cy="39243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381000" y="56388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Note how the presence of the F atom causes both the bonding electrons </a:t>
            </a:r>
            <a:r>
              <a:rPr lang="en-US" sz="2400" b="1" dirty="0" smtClean="0"/>
              <a:t>and</a:t>
            </a:r>
            <a:r>
              <a:rPr lang="en-US" sz="2400" dirty="0" smtClean="0"/>
              <a:t> the molecule’s electron cloud to shift.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0.00052 0.00023 L -0.00052 -0.04468 " pathEditMode="relative" ptsTypes="AA">
                                      <p:cBhvr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67" grpId="0" animBg="1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/>
          <p:nvPr/>
        </p:nvGrpSpPr>
        <p:grpSpPr>
          <a:xfrm>
            <a:off x="533400" y="1600200"/>
            <a:ext cx="2514600" cy="2705100"/>
            <a:chOff x="762000" y="2362200"/>
            <a:chExt cx="2514600" cy="2705100"/>
          </a:xfrm>
        </p:grpSpPr>
        <p:sp>
          <p:nvSpPr>
            <p:cNvPr id="44" name="Oval 43"/>
            <p:cNvSpPr/>
            <p:nvPr/>
          </p:nvSpPr>
          <p:spPr>
            <a:xfrm>
              <a:off x="1828800" y="3086100"/>
              <a:ext cx="1447800" cy="1447800"/>
            </a:xfrm>
            <a:prstGeom prst="ellipse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762000" y="3695700"/>
              <a:ext cx="838200" cy="838200"/>
            </a:xfrm>
            <a:prstGeom prst="ellipse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1752600" y="4152900"/>
              <a:ext cx="914400" cy="914400"/>
            </a:xfrm>
            <a:prstGeom prst="ellipse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1104900" y="3086100"/>
              <a:ext cx="1676400" cy="1676400"/>
            </a:xfrm>
            <a:prstGeom prst="ellipse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1104900" y="2362200"/>
              <a:ext cx="1524000" cy="1524000"/>
            </a:xfrm>
            <a:prstGeom prst="ellipse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41"/>
          <p:cNvGrpSpPr/>
          <p:nvPr/>
        </p:nvGrpSpPr>
        <p:grpSpPr>
          <a:xfrm>
            <a:off x="685800" y="1447800"/>
            <a:ext cx="2514600" cy="2705100"/>
            <a:chOff x="914400" y="2209800"/>
            <a:chExt cx="2514600" cy="2705100"/>
          </a:xfrm>
          <a:gradFill flip="none" rotWithShape="1">
            <a:gsLst>
              <a:gs pos="17000">
                <a:srgbClr val="FF0000"/>
              </a:gs>
              <a:gs pos="41000">
                <a:srgbClr val="92D050"/>
              </a:gs>
              <a:gs pos="74000">
                <a:srgbClr val="5B5FFF"/>
              </a:gs>
            </a:gsLst>
            <a:lin ang="18300000" scaled="0"/>
            <a:tileRect/>
          </a:gradFill>
        </p:grpSpPr>
        <p:sp>
          <p:nvSpPr>
            <p:cNvPr id="41" name="Oval 40"/>
            <p:cNvSpPr/>
            <p:nvPr/>
          </p:nvSpPr>
          <p:spPr>
            <a:xfrm>
              <a:off x="1676400" y="2933700"/>
              <a:ext cx="1752600" cy="1752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914400" y="3848100"/>
              <a:ext cx="533400" cy="5334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/>
          </p:nvSpPr>
          <p:spPr>
            <a:xfrm>
              <a:off x="1905000" y="4305300"/>
              <a:ext cx="609600" cy="609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/>
          </p:nvSpPr>
          <p:spPr>
            <a:xfrm>
              <a:off x="1257300" y="3238500"/>
              <a:ext cx="1371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952500" y="2209800"/>
              <a:ext cx="1866900" cy="1981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Oval 6"/>
          <p:cNvSpPr/>
          <p:nvPr/>
        </p:nvSpPr>
        <p:spPr>
          <a:xfrm>
            <a:off x="1333500" y="2857500"/>
            <a:ext cx="609600" cy="609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333500" y="2057400"/>
            <a:ext cx="609600" cy="609600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762000" y="31623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752600" y="36195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095500" y="2781300"/>
            <a:ext cx="533400" cy="533400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133"/>
          <p:cNvGrpSpPr/>
          <p:nvPr/>
        </p:nvGrpSpPr>
        <p:grpSpPr>
          <a:xfrm>
            <a:off x="1493948" y="2286000"/>
            <a:ext cx="288704" cy="900430"/>
            <a:chOff x="1989248" y="2438400"/>
            <a:chExt cx="288704" cy="900430"/>
          </a:xfrm>
        </p:grpSpPr>
        <p:cxnSp>
          <p:nvCxnSpPr>
            <p:cNvPr id="132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133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grpSp>
        <p:nvGrpSpPr>
          <p:cNvPr id="6" name="Group 134"/>
          <p:cNvGrpSpPr/>
          <p:nvPr/>
        </p:nvGrpSpPr>
        <p:grpSpPr>
          <a:xfrm rot="4920000">
            <a:off x="1904324" y="2696980"/>
            <a:ext cx="288704" cy="900430"/>
            <a:chOff x="1989248" y="2438400"/>
            <a:chExt cx="288704" cy="900430"/>
          </a:xfrm>
        </p:grpSpPr>
        <p:cxnSp>
          <p:nvCxnSpPr>
            <p:cNvPr id="136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137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grpSp>
        <p:nvGrpSpPr>
          <p:cNvPr id="8" name="Group 150"/>
          <p:cNvGrpSpPr/>
          <p:nvPr/>
        </p:nvGrpSpPr>
        <p:grpSpPr>
          <a:xfrm rot="2520000">
            <a:off x="1814275" y="2116795"/>
            <a:ext cx="434236" cy="1262064"/>
            <a:chOff x="1989248" y="2438400"/>
            <a:chExt cx="288704" cy="900430"/>
          </a:xfrm>
        </p:grpSpPr>
        <p:cxnSp>
          <p:nvCxnSpPr>
            <p:cNvPr id="152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153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</p:spPr>
        </p:cxnSp>
      </p:grpSp>
      <p:sp>
        <p:nvSpPr>
          <p:cNvPr id="168" name="TextBox 167"/>
          <p:cNvSpPr txBox="1"/>
          <p:nvPr/>
        </p:nvSpPr>
        <p:spPr>
          <a:xfrm>
            <a:off x="129709" y="4614208"/>
            <a:ext cx="890455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has two F atoms. </a:t>
            </a:r>
          </a:p>
          <a:p>
            <a:pPr marL="173038" indent="-173038">
              <a:buFont typeface="Arial" pitchFamily="34" charset="0"/>
              <a:buChar char="•"/>
            </a:pPr>
            <a:r>
              <a:rPr lang="en-US" sz="2400" dirty="0" smtClean="0"/>
              <a:t>Their respective dipole moments are shown in </a:t>
            </a:r>
            <a:r>
              <a:rPr lang="en-US" sz="2400" b="1" dirty="0" smtClean="0"/>
              <a:t>orange</a:t>
            </a:r>
            <a:r>
              <a:rPr lang="en-US" sz="2400" dirty="0" smtClean="0"/>
              <a:t>.</a:t>
            </a:r>
          </a:p>
          <a:p>
            <a:pPr marL="173038" indent="-173038">
              <a:buFont typeface="Arial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b="1" dirty="0" smtClean="0"/>
              <a:t>net dipole moment, </a:t>
            </a:r>
            <a:r>
              <a:rPr lang="en-US" sz="2400" dirty="0" smtClean="0"/>
              <a:t>(overall effect of all dipole moments) </a:t>
            </a:r>
            <a:br>
              <a:rPr lang="en-US" sz="2400" dirty="0" smtClean="0"/>
            </a:br>
            <a:r>
              <a:rPr lang="en-US" sz="2400" dirty="0" smtClean="0"/>
              <a:t>is shown in </a:t>
            </a:r>
            <a:r>
              <a:rPr lang="en-US" sz="2400" b="1" dirty="0" smtClean="0"/>
              <a:t>red </a:t>
            </a:r>
            <a:r>
              <a:rPr lang="en-US" sz="2400" dirty="0" smtClean="0"/>
              <a:t>can be </a:t>
            </a:r>
            <a:r>
              <a:rPr lang="en-US" sz="2400" dirty="0" err="1" smtClean="0"/>
              <a:t>visualised</a:t>
            </a:r>
            <a:r>
              <a:rPr lang="en-US" sz="2400" dirty="0" smtClean="0"/>
              <a:t> by imagining a pull </a:t>
            </a:r>
            <a:br>
              <a:rPr lang="en-US" sz="2400" dirty="0" smtClean="0"/>
            </a:br>
            <a:r>
              <a:rPr lang="en-US" sz="2400" dirty="0" smtClean="0"/>
              <a:t>on the electron cloud in those directions.</a:t>
            </a:r>
            <a:endParaRPr lang="en-US" dirty="0" smtClean="0"/>
          </a:p>
        </p:txBody>
      </p: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686800" cy="1143000"/>
          </a:xfrm>
        </p:spPr>
        <p:txBody>
          <a:bodyPr/>
          <a:lstStyle/>
          <a:p>
            <a:r>
              <a:rPr lang="en-US" dirty="0" smtClean="0"/>
              <a:t>Examining CH</a:t>
            </a:r>
            <a:r>
              <a:rPr lang="en-US" baseline="-25000" dirty="0" smtClean="0"/>
              <a:t>2</a:t>
            </a:r>
            <a:r>
              <a:rPr lang="en-US" dirty="0" smtClean="0"/>
              <a:t>F</a:t>
            </a:r>
            <a:r>
              <a:rPr lang="en-US" baseline="-25000" dirty="0" smtClean="0"/>
              <a:t>2 </a:t>
            </a:r>
            <a:r>
              <a:rPr lang="en-US" dirty="0" smtClean="0"/>
              <a:t>– Net dipole moment</a:t>
            </a:r>
            <a:endParaRPr lang="en-SG" dirty="0"/>
          </a:p>
        </p:txBody>
      </p:sp>
      <p:pic>
        <p:nvPicPr>
          <p:cNvPr id="31" name="Picture 30" descr="IMG_0003 (2).JPG"/>
          <p:cNvPicPr>
            <a:picLocks noChangeAspect="1"/>
          </p:cNvPicPr>
          <p:nvPr/>
        </p:nvPicPr>
        <p:blipFill>
          <a:blip r:embed="rId3" cstate="print"/>
          <a:srcRect l="33750" t="2778" r="15000" b="5556"/>
          <a:stretch>
            <a:fillRect/>
          </a:stretch>
        </p:blipFill>
        <p:spPr>
          <a:xfrm rot="16200000">
            <a:off x="4916758" y="1522141"/>
            <a:ext cx="2019298" cy="2708815"/>
          </a:xfrm>
          <a:prstGeom prst="rect">
            <a:avLst/>
          </a:prstGeom>
        </p:spPr>
      </p:pic>
      <p:grpSp>
        <p:nvGrpSpPr>
          <p:cNvPr id="11" name="Group 31"/>
          <p:cNvGrpSpPr/>
          <p:nvPr/>
        </p:nvGrpSpPr>
        <p:grpSpPr>
          <a:xfrm>
            <a:off x="5753098" y="1981199"/>
            <a:ext cx="288704" cy="900430"/>
            <a:chOff x="1989248" y="2438400"/>
            <a:chExt cx="288704" cy="900430"/>
          </a:xfrm>
        </p:grpSpPr>
        <p:cxnSp>
          <p:nvCxnSpPr>
            <p:cNvPr id="33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34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grpSp>
        <p:nvGrpSpPr>
          <p:cNvPr id="12" name="Group 34"/>
          <p:cNvGrpSpPr/>
          <p:nvPr/>
        </p:nvGrpSpPr>
        <p:grpSpPr>
          <a:xfrm rot="6360000">
            <a:off x="6380499" y="2774657"/>
            <a:ext cx="288704" cy="927443"/>
            <a:chOff x="1989248" y="2438400"/>
            <a:chExt cx="288704" cy="900430"/>
          </a:xfrm>
        </p:grpSpPr>
        <p:cxnSp>
          <p:nvCxnSpPr>
            <p:cNvPr id="36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37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grpSp>
        <p:nvGrpSpPr>
          <p:cNvPr id="13" name="Group 37"/>
          <p:cNvGrpSpPr/>
          <p:nvPr/>
        </p:nvGrpSpPr>
        <p:grpSpPr>
          <a:xfrm rot="2520000">
            <a:off x="6119572" y="1964396"/>
            <a:ext cx="434236" cy="1262064"/>
            <a:chOff x="1989248" y="2438400"/>
            <a:chExt cx="288704" cy="900430"/>
          </a:xfrm>
        </p:grpSpPr>
        <p:cxnSp>
          <p:nvCxnSpPr>
            <p:cNvPr id="39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48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</p:spPr>
        </p:cxnSp>
      </p:grpSp>
      <p:sp>
        <p:nvSpPr>
          <p:cNvPr id="49" name="TextBox 48"/>
          <p:cNvSpPr txBox="1"/>
          <p:nvPr/>
        </p:nvSpPr>
        <p:spPr>
          <a:xfrm>
            <a:off x="4191000" y="4038600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Class activity using the movement of the model as an analogy to demonstrate net dipole moment.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25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28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59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62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"/>
                            </p:stCondLst>
                            <p:childTnLst>
                              <p:par>
                                <p:cTn id="64" presetID="0" presetClass="path" presetSubtype="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0.05052 -0.08403 " pathEditMode="relative" ptsTypes="AA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0.05052 -0.08403 " pathEditMode="relative" ptsTypes="AA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0.05052 -0.08403 " pathEditMode="relative" ptsTypes="AA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0.05052 -0.08403 " pathEditMode="relative" ptsTypes="AA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dirty="0" smtClean="0"/>
              <a:t>Comparison between CH</a:t>
            </a:r>
            <a:r>
              <a:rPr lang="en-US" baseline="-25000" dirty="0" smtClean="0"/>
              <a:t>3</a:t>
            </a:r>
            <a:r>
              <a:rPr lang="en-US" dirty="0" smtClean="0"/>
              <a:t>F and CH</a:t>
            </a:r>
            <a:r>
              <a:rPr lang="en-US" baseline="-25000" dirty="0" smtClean="0"/>
              <a:t>2</a:t>
            </a:r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endParaRPr lang="en-SG" baseline="-250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5402304" y="1767864"/>
            <a:ext cx="1728766" cy="2305022"/>
            <a:chOff x="6819900" y="3238500"/>
            <a:chExt cx="2057400" cy="2743200"/>
          </a:xfrm>
        </p:grpSpPr>
        <p:grpSp>
          <p:nvGrpSpPr>
            <p:cNvPr id="43" name="Group 111"/>
            <p:cNvGrpSpPr/>
            <p:nvPr/>
          </p:nvGrpSpPr>
          <p:grpSpPr>
            <a:xfrm>
              <a:off x="6819900" y="3238500"/>
              <a:ext cx="2057400" cy="2743200"/>
              <a:chOff x="723900" y="2247900"/>
              <a:chExt cx="2057400" cy="2743200"/>
            </a:xfrm>
            <a:gradFill>
              <a:gsLst>
                <a:gs pos="0">
                  <a:srgbClr val="FF6600"/>
                </a:gs>
                <a:gs pos="50000">
                  <a:srgbClr val="92D050"/>
                </a:gs>
                <a:gs pos="100000">
                  <a:srgbClr val="00B0F0"/>
                </a:gs>
              </a:gsLst>
              <a:lin ang="16200000" scaled="1"/>
            </a:gradFill>
          </p:grpSpPr>
          <p:sp>
            <p:nvSpPr>
              <p:cNvPr id="54" name="Oval 53"/>
              <p:cNvSpPr/>
              <p:nvPr/>
            </p:nvSpPr>
            <p:spPr>
              <a:xfrm>
                <a:off x="723900" y="3733800"/>
                <a:ext cx="762000" cy="762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1752600" y="4229100"/>
                <a:ext cx="762000" cy="762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2095500" y="3467100"/>
                <a:ext cx="685800" cy="685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1104900" y="3162300"/>
                <a:ext cx="1524000" cy="152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914400" y="2247900"/>
                <a:ext cx="1752600" cy="1752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4" name="Oval 43"/>
            <p:cNvSpPr/>
            <p:nvPr/>
          </p:nvSpPr>
          <p:spPr>
            <a:xfrm>
              <a:off x="7581900" y="4610100"/>
              <a:ext cx="609600" cy="6096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7581900" y="3810000"/>
              <a:ext cx="609600" cy="609600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8343900" y="4686300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7010400" y="49149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/>
          </p:nvSpPr>
          <p:spPr>
            <a:xfrm>
              <a:off x="8001000" y="5372100"/>
              <a:ext cx="457200" cy="4572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129974" y="1714500"/>
            <a:ext cx="2124301" cy="2291104"/>
            <a:chOff x="920638" y="2209800"/>
            <a:chExt cx="2508362" cy="2705323"/>
          </a:xfrm>
          <a:gradFill flip="none" rotWithShape="1">
            <a:gsLst>
              <a:gs pos="17000">
                <a:srgbClr val="FF0000"/>
              </a:gs>
              <a:gs pos="41000">
                <a:srgbClr val="92D050"/>
              </a:gs>
              <a:gs pos="74000">
                <a:srgbClr val="5B5FFF"/>
              </a:gs>
            </a:gsLst>
            <a:lin ang="18300000" scaled="0"/>
            <a:tileRect/>
          </a:gradFill>
        </p:grpSpPr>
        <p:sp>
          <p:nvSpPr>
            <p:cNvPr id="74" name="Oval 73"/>
            <p:cNvSpPr/>
            <p:nvPr/>
          </p:nvSpPr>
          <p:spPr>
            <a:xfrm>
              <a:off x="1676400" y="2933700"/>
              <a:ext cx="1752600" cy="1752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920638" y="3854336"/>
              <a:ext cx="520926" cy="52092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1904778" y="4305077"/>
              <a:ext cx="610046" cy="6100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1267196" y="3248396"/>
              <a:ext cx="1351808" cy="13518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952500" y="2209800"/>
              <a:ext cx="1866900" cy="1981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9" name="Oval 78"/>
          <p:cNvSpPr/>
          <p:nvPr/>
        </p:nvSpPr>
        <p:spPr>
          <a:xfrm>
            <a:off x="1673221" y="2908357"/>
            <a:ext cx="516263" cy="5162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1673221" y="2230763"/>
            <a:ext cx="516263" cy="516263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>
            <a:off x="1189224" y="3166489"/>
            <a:ext cx="322664" cy="3226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2028151" y="3553686"/>
            <a:ext cx="387197" cy="38719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2318549" y="2843825"/>
            <a:ext cx="451730" cy="451730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/>
          <p:cNvSpPr txBox="1"/>
          <p:nvPr/>
        </p:nvSpPr>
        <p:spPr>
          <a:xfrm>
            <a:off x="457200" y="4081804"/>
            <a:ext cx="866166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n-US" sz="2400" dirty="0" smtClean="0"/>
              <a:t>Since CH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has two dipole moments that work together, </a:t>
            </a:r>
            <a:br>
              <a:rPr lang="en-US" sz="2400" dirty="0" smtClean="0"/>
            </a:br>
            <a:r>
              <a:rPr lang="en-US" sz="2400" dirty="0" smtClean="0"/>
              <a:t>it has a stronger net dipole and thus stronger partial charges </a:t>
            </a:r>
            <a:br>
              <a:rPr lang="en-US" sz="2400" dirty="0" smtClean="0"/>
            </a:br>
            <a:r>
              <a:rPr lang="en-US" sz="2400" dirty="0" smtClean="0"/>
              <a:t>(represented here as darker </a:t>
            </a:r>
            <a:r>
              <a:rPr lang="en-US" sz="2400" dirty="0" err="1" smtClean="0"/>
              <a:t>colours</a:t>
            </a:r>
            <a:r>
              <a:rPr lang="en-US" sz="2400" dirty="0" smtClean="0"/>
              <a:t>) than 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F.</a:t>
            </a:r>
            <a:endParaRPr lang="en-US" sz="2100" dirty="0" smtClean="0"/>
          </a:p>
          <a:p>
            <a:pPr marL="173038" indent="-173038">
              <a:buFont typeface="Arial" pitchFamily="34" charset="0"/>
              <a:buChar char="•"/>
            </a:pPr>
            <a:endParaRPr lang="en-US" sz="2400" dirty="0" smtClean="0"/>
          </a:p>
          <a:p>
            <a:pPr marL="173038" indent="-173038">
              <a:buFont typeface="Arial" pitchFamily="34" charset="0"/>
              <a:buChar char="•"/>
            </a:pP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thus has stronger inter-molecular interactions and </a:t>
            </a:r>
            <a:br>
              <a:rPr lang="en-US" sz="2400" dirty="0" smtClean="0"/>
            </a:br>
            <a:r>
              <a:rPr lang="en-US" sz="2400" dirty="0" smtClean="0"/>
              <a:t>a higher boiling point than 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F.</a:t>
            </a:r>
          </a:p>
          <a:p>
            <a:pPr>
              <a:buFont typeface="Arial" pitchFamily="34" charset="0"/>
              <a:buChar char="•"/>
            </a:pP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Examining CF</a:t>
            </a:r>
            <a:r>
              <a:rPr lang="en-US" baseline="-25000" dirty="0" smtClean="0"/>
              <a:t>4</a:t>
            </a:r>
            <a:r>
              <a:rPr lang="en-US" dirty="0" smtClean="0"/>
              <a:t> – non-polar molecule with polar bonds</a:t>
            </a:r>
            <a:endParaRPr lang="en-SG" dirty="0"/>
          </a:p>
        </p:txBody>
      </p:sp>
      <p:sp>
        <p:nvSpPr>
          <p:cNvPr id="123" name="TextBox 122"/>
          <p:cNvSpPr txBox="1"/>
          <p:nvPr/>
        </p:nvSpPr>
        <p:spPr>
          <a:xfrm>
            <a:off x="3695700" y="1447800"/>
            <a:ext cx="550400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n-US" sz="2400" dirty="0" smtClean="0"/>
              <a:t>CF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has the most polar bonds, </a:t>
            </a:r>
            <a:br>
              <a:rPr lang="en-US" sz="2400" dirty="0" smtClean="0"/>
            </a:br>
            <a:r>
              <a:rPr lang="en-US" sz="2400" dirty="0" smtClean="0"/>
              <a:t>and thus the most dipole moments.</a:t>
            </a:r>
          </a:p>
          <a:p>
            <a:pPr marL="173038" indent="-173038">
              <a:buFont typeface="Arial" pitchFamily="34" charset="0"/>
              <a:buChar char="•"/>
            </a:pPr>
            <a:endParaRPr lang="en-US" sz="2400" dirty="0" smtClean="0"/>
          </a:p>
          <a:p>
            <a:pPr marL="173038" indent="-173038">
              <a:buFont typeface="Arial" pitchFamily="34" charset="0"/>
              <a:buChar char="•"/>
            </a:pPr>
            <a:r>
              <a:rPr lang="en-US" sz="2400" dirty="0" smtClean="0"/>
              <a:t>However, based on the activity, it can </a:t>
            </a:r>
            <a:br>
              <a:rPr lang="en-US" sz="2400" dirty="0" smtClean="0"/>
            </a:br>
            <a:r>
              <a:rPr lang="en-US" sz="2400" dirty="0" smtClean="0"/>
              <a:t>be seen that the dipole moments act</a:t>
            </a:r>
            <a:br>
              <a:rPr lang="en-US" sz="2400" dirty="0" smtClean="0"/>
            </a:br>
            <a:r>
              <a:rPr lang="en-US" sz="2400" dirty="0" smtClean="0"/>
              <a:t>against each other and cancel out.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647700" y="1613072"/>
            <a:ext cx="2438400" cy="2603156"/>
            <a:chOff x="457200" y="1409700"/>
            <a:chExt cx="2819400" cy="3009900"/>
          </a:xfrm>
        </p:grpSpPr>
        <p:grpSp>
          <p:nvGrpSpPr>
            <p:cNvPr id="185" name="Group 184"/>
            <p:cNvGrpSpPr/>
            <p:nvPr/>
          </p:nvGrpSpPr>
          <p:grpSpPr>
            <a:xfrm>
              <a:off x="457200" y="1409700"/>
              <a:ext cx="2819400" cy="3009900"/>
              <a:chOff x="419100" y="1409700"/>
              <a:chExt cx="2819400" cy="3009900"/>
            </a:xfrm>
          </p:grpSpPr>
          <p:sp>
            <p:nvSpPr>
              <p:cNvPr id="138" name="Oval 137"/>
              <p:cNvSpPr/>
              <p:nvPr/>
            </p:nvSpPr>
            <p:spPr>
              <a:xfrm>
                <a:off x="1447800" y="2971800"/>
                <a:ext cx="1447800" cy="1447800"/>
              </a:xfrm>
              <a:prstGeom prst="ellipse">
                <a:avLst/>
              </a:prstGeom>
              <a:solidFill>
                <a:srgbClr val="CC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419100" y="2476500"/>
                <a:ext cx="1447800" cy="1447800"/>
              </a:xfrm>
              <a:prstGeom prst="ellipse">
                <a:avLst/>
              </a:prstGeom>
              <a:solidFill>
                <a:srgbClr val="CC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1790700" y="2133600"/>
                <a:ext cx="1447800" cy="1447800"/>
              </a:xfrm>
              <a:prstGeom prst="ellipse">
                <a:avLst/>
              </a:prstGeom>
              <a:solidFill>
                <a:srgbClr val="CC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1066800" y="2133600"/>
                <a:ext cx="1676400" cy="1676400"/>
              </a:xfrm>
              <a:prstGeom prst="ellipse">
                <a:avLst/>
              </a:prstGeom>
              <a:solidFill>
                <a:srgbClr val="CC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1066800" y="1409700"/>
                <a:ext cx="1524000" cy="1524000"/>
              </a:xfrm>
              <a:prstGeom prst="ellipse">
                <a:avLst/>
              </a:prstGeom>
              <a:solidFill>
                <a:srgbClr val="CC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1524000" y="2667000"/>
                <a:ext cx="609600" cy="6096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1524000" y="1866900"/>
                <a:ext cx="609600" cy="609600"/>
              </a:xfrm>
              <a:prstGeom prst="ellipse">
                <a:avLst/>
              </a:pr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2286000" y="2590800"/>
                <a:ext cx="533400" cy="533400"/>
              </a:xfrm>
              <a:prstGeom prst="ellipse">
                <a:avLst/>
              </a:pr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876300" y="2895600"/>
                <a:ext cx="533400" cy="533400"/>
              </a:xfrm>
              <a:prstGeom prst="ellipse">
                <a:avLst/>
              </a:pr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" name="Oval 136"/>
              <p:cNvSpPr/>
              <p:nvPr/>
            </p:nvSpPr>
            <p:spPr>
              <a:xfrm>
                <a:off x="1905000" y="3390900"/>
                <a:ext cx="533400" cy="533400"/>
              </a:xfrm>
              <a:prstGeom prst="ellipse">
                <a:avLst/>
              </a:pr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1150259" y="2209800"/>
              <a:ext cx="1423355" cy="1437176"/>
              <a:chOff x="1150259" y="2209800"/>
              <a:chExt cx="1423355" cy="1437176"/>
            </a:xfrm>
          </p:grpSpPr>
          <p:grpSp>
            <p:nvGrpSpPr>
              <p:cNvPr id="146" name="Group 145"/>
              <p:cNvGrpSpPr/>
              <p:nvPr/>
            </p:nvGrpSpPr>
            <p:grpSpPr>
              <a:xfrm rot="4260000" flipH="1" flipV="1">
                <a:off x="1384210" y="2756840"/>
                <a:ext cx="220826" cy="688728"/>
                <a:chOff x="1989248" y="2438400"/>
                <a:chExt cx="288704" cy="900430"/>
              </a:xfrm>
            </p:grpSpPr>
            <p:cxnSp>
              <p:nvCxnSpPr>
                <p:cNvPr id="147" name="AutoShape 2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1683385" y="2888615"/>
                  <a:ext cx="900430" cy="0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 type="arrow" w="med" len="med"/>
                </a:ln>
                <a:effectLst/>
              </p:spPr>
            </p:cxnSp>
            <p:cxnSp>
              <p:nvCxnSpPr>
                <p:cNvPr id="148" name="AutoShape 3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2132965" y="3003978"/>
                  <a:ext cx="1270" cy="288704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/>
                </a:ln>
                <a:effectLst/>
              </p:spPr>
            </p:cxnSp>
          </p:grpSp>
          <p:grpSp>
            <p:nvGrpSpPr>
              <p:cNvPr id="149" name="Group 148"/>
              <p:cNvGrpSpPr/>
              <p:nvPr/>
            </p:nvGrpSpPr>
            <p:grpSpPr>
              <a:xfrm rot="-1500000" flipH="1" flipV="1">
                <a:off x="1889437" y="2958248"/>
                <a:ext cx="220826" cy="688728"/>
                <a:chOff x="1989248" y="2438400"/>
                <a:chExt cx="288704" cy="900430"/>
              </a:xfrm>
            </p:grpSpPr>
            <p:cxnSp>
              <p:nvCxnSpPr>
                <p:cNvPr id="150" name="AutoShape 2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1683385" y="2888615"/>
                  <a:ext cx="900430" cy="0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 type="arrow" w="med" len="med"/>
                </a:ln>
                <a:effectLst/>
              </p:spPr>
            </p:cxnSp>
            <p:cxnSp>
              <p:nvCxnSpPr>
                <p:cNvPr id="151" name="AutoShape 3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2132965" y="3003978"/>
                  <a:ext cx="1270" cy="288704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/>
                </a:ln>
                <a:effectLst/>
              </p:spPr>
            </p:cxnSp>
          </p:grpSp>
          <p:grpSp>
            <p:nvGrpSpPr>
              <p:cNvPr id="152" name="Group 151"/>
              <p:cNvGrpSpPr/>
              <p:nvPr/>
            </p:nvGrpSpPr>
            <p:grpSpPr>
              <a:xfrm flipH="1">
                <a:off x="1722274" y="2209800"/>
                <a:ext cx="220826" cy="688728"/>
                <a:chOff x="1989248" y="2438400"/>
                <a:chExt cx="288704" cy="900430"/>
              </a:xfrm>
            </p:grpSpPr>
            <p:cxnSp>
              <p:nvCxnSpPr>
                <p:cNvPr id="153" name="AutoShape 2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1683385" y="2888615"/>
                  <a:ext cx="900430" cy="0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 type="arrow" w="med" len="med"/>
                </a:ln>
                <a:effectLst/>
              </p:spPr>
            </p:cxnSp>
            <p:cxnSp>
              <p:nvCxnSpPr>
                <p:cNvPr id="154" name="AutoShape 3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2132965" y="3003978"/>
                  <a:ext cx="1270" cy="288704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/>
                </a:ln>
                <a:effectLst/>
              </p:spPr>
            </p:cxnSp>
          </p:grpSp>
          <p:grpSp>
            <p:nvGrpSpPr>
              <p:cNvPr id="155" name="Group 154"/>
              <p:cNvGrpSpPr/>
              <p:nvPr/>
            </p:nvGrpSpPr>
            <p:grpSpPr>
              <a:xfrm rot="4860000">
                <a:off x="2118837" y="2561761"/>
                <a:ext cx="220826" cy="688728"/>
                <a:chOff x="1989248" y="2438400"/>
                <a:chExt cx="288704" cy="900430"/>
              </a:xfrm>
            </p:grpSpPr>
            <p:cxnSp>
              <p:nvCxnSpPr>
                <p:cNvPr id="156" name="AutoShape 2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1683385" y="2888615"/>
                  <a:ext cx="900430" cy="0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 type="arrow" w="med" len="med"/>
                </a:ln>
                <a:effectLst/>
              </p:spPr>
            </p:cxnSp>
            <p:cxnSp>
              <p:nvCxnSpPr>
                <p:cNvPr id="157" name="AutoShape 3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2132965" y="3003978"/>
                  <a:ext cx="1270" cy="288704"/>
                </a:xfrm>
                <a:prstGeom prst="straightConnector1">
                  <a:avLst/>
                </a:prstGeom>
                <a:noFill/>
                <a:ln w="50800">
                  <a:solidFill>
                    <a:srgbClr val="F79646"/>
                  </a:solidFill>
                  <a:round/>
                  <a:headEnd/>
                  <a:tailEnd/>
                </a:ln>
                <a:effectLst/>
              </p:spPr>
            </p:cxnSp>
          </p:grpSp>
        </p:grpSp>
      </p:grpSp>
      <p:sp>
        <p:nvSpPr>
          <p:cNvPr id="34" name="TextBox 33"/>
          <p:cNvSpPr txBox="1"/>
          <p:nvPr/>
        </p:nvSpPr>
        <p:spPr>
          <a:xfrm>
            <a:off x="0" y="4256544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268288">
              <a:buFont typeface="Arial" pitchFamily="34" charset="0"/>
              <a:buChar char="•"/>
            </a:pPr>
            <a:r>
              <a:rPr lang="en-US" sz="2400" dirty="0" smtClean="0"/>
              <a:t>Thus, CF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has the most polar bonds among the three molecules, but has zero net dipole moment and is non-polar. </a:t>
            </a:r>
          </a:p>
          <a:p>
            <a:pPr marL="173038" indent="-173038">
              <a:buFont typeface="Arial" pitchFamily="34" charset="0"/>
              <a:buChar char="•"/>
            </a:pPr>
            <a:endParaRPr lang="en-US" sz="2400" dirty="0" smtClean="0"/>
          </a:p>
          <a:p>
            <a:pPr marL="536575" indent="-174625">
              <a:buFont typeface="Arial" pitchFamily="34" charset="0"/>
              <a:buChar char="•"/>
            </a:pPr>
            <a:r>
              <a:rPr lang="en-US" sz="2400" dirty="0" smtClean="0"/>
              <a:t>Non-polar molecules have only temporary charges and can only form weak interactions. As a result, CF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has a lower boiling point than both 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F and CH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.</a:t>
            </a:r>
          </a:p>
          <a:p>
            <a:pPr marL="173038" indent="-173038">
              <a:buFont typeface="Arial" pitchFamily="34" charset="0"/>
              <a:buChar char="•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rcRect t="4404"/>
          <a:stretch>
            <a:fillRect/>
          </a:stretch>
        </p:blipFill>
        <p:spPr bwMode="auto">
          <a:xfrm>
            <a:off x="1676400" y="1371600"/>
            <a:ext cx="2057400" cy="165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 rot="16200000">
            <a:off x="2019157" y="1776197"/>
            <a:ext cx="214914" cy="670288"/>
            <a:chOff x="1989248" y="2438400"/>
            <a:chExt cx="288704" cy="900430"/>
          </a:xfrm>
        </p:grpSpPr>
        <p:cxnSp>
          <p:nvCxnSpPr>
            <p:cNvPr id="11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12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grpSp>
        <p:nvGrpSpPr>
          <p:cNvPr id="13" name="Group 12"/>
          <p:cNvGrpSpPr/>
          <p:nvPr/>
        </p:nvGrpSpPr>
        <p:grpSpPr>
          <a:xfrm rot="5400000" flipH="1">
            <a:off x="3058785" y="1776197"/>
            <a:ext cx="214914" cy="670288"/>
            <a:chOff x="1989248" y="2438400"/>
            <a:chExt cx="288704" cy="900430"/>
          </a:xfrm>
        </p:grpSpPr>
        <p:cxnSp>
          <p:nvCxnSpPr>
            <p:cNvPr id="14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15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sp>
        <p:nvSpPr>
          <p:cNvPr id="34" name="TextBox 33"/>
          <p:cNvSpPr txBox="1"/>
          <p:nvPr/>
        </p:nvSpPr>
        <p:spPr>
          <a:xfrm>
            <a:off x="1752600" y="2836218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Non-Polar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further</a:t>
            </a:r>
            <a:endParaRPr lang="en-SG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t="-107"/>
          <a:stretch>
            <a:fillRect/>
          </a:stretch>
        </p:blipFill>
        <p:spPr bwMode="auto">
          <a:xfrm>
            <a:off x="5143500" y="1371600"/>
            <a:ext cx="1295842" cy="1396964"/>
          </a:xfrm>
          <a:prstGeom prst="rect">
            <a:avLst/>
          </a:prstGeom>
          <a:noFill/>
        </p:spPr>
      </p:pic>
      <p:grpSp>
        <p:nvGrpSpPr>
          <p:cNvPr id="22" name="Group 21"/>
          <p:cNvGrpSpPr/>
          <p:nvPr/>
        </p:nvGrpSpPr>
        <p:grpSpPr>
          <a:xfrm flipH="1">
            <a:off x="5758318" y="1561893"/>
            <a:ext cx="185724" cy="579246"/>
            <a:chOff x="1989248" y="2438400"/>
            <a:chExt cx="288704" cy="900430"/>
          </a:xfrm>
        </p:grpSpPr>
        <p:cxnSp>
          <p:nvCxnSpPr>
            <p:cNvPr id="23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25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grpSp>
        <p:nvGrpSpPr>
          <p:cNvPr id="26" name="Group 25"/>
          <p:cNvGrpSpPr>
            <a:grpSpLocks noChangeAspect="1"/>
          </p:cNvGrpSpPr>
          <p:nvPr/>
        </p:nvGrpSpPr>
        <p:grpSpPr>
          <a:xfrm rot="-6600000" flipH="1">
            <a:off x="5518681" y="2126432"/>
            <a:ext cx="163434" cy="509730"/>
            <a:chOff x="1989248" y="2438400"/>
            <a:chExt cx="288704" cy="900430"/>
          </a:xfrm>
        </p:grpSpPr>
        <p:cxnSp>
          <p:nvCxnSpPr>
            <p:cNvPr id="27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28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79646"/>
              </a:solidFill>
              <a:round/>
              <a:headEnd/>
              <a:tailEnd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 rot="18167854">
            <a:off x="5387486" y="1626508"/>
            <a:ext cx="279342" cy="811878"/>
            <a:chOff x="1989248" y="2438400"/>
            <a:chExt cx="288704" cy="900430"/>
          </a:xfrm>
        </p:grpSpPr>
        <p:cxnSp>
          <p:nvCxnSpPr>
            <p:cNvPr id="30" name="AutoShape 2"/>
            <p:cNvCxnSpPr>
              <a:cxnSpLocks noChangeShapeType="1"/>
            </p:cNvCxnSpPr>
            <p:nvPr/>
          </p:nvCxnSpPr>
          <p:spPr bwMode="auto">
            <a:xfrm rot="16200000">
              <a:off x="1683385" y="2888615"/>
              <a:ext cx="900430" cy="0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</p:cxnSp>
        <p:cxnSp>
          <p:nvCxnSpPr>
            <p:cNvPr id="31" name="AutoShape 3"/>
            <p:cNvCxnSpPr>
              <a:cxnSpLocks noChangeShapeType="1"/>
            </p:cNvCxnSpPr>
            <p:nvPr/>
          </p:nvCxnSpPr>
          <p:spPr bwMode="auto">
            <a:xfrm rot="16200000" flipV="1">
              <a:off x="2132965" y="3003978"/>
              <a:ext cx="1270" cy="288704"/>
            </a:xfrm>
            <a:prstGeom prst="straightConnector1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0" y="3162300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268288">
              <a:buFont typeface="Arial" pitchFamily="34" charset="0"/>
              <a:buChar char="•"/>
            </a:pPr>
            <a:r>
              <a:rPr lang="en-US" sz="2000" dirty="0" smtClean="0"/>
              <a:t>Shape is a very important consideration in determining whether a molecule is polar or not.</a:t>
            </a:r>
          </a:p>
          <a:p>
            <a:pPr marL="173038" indent="-173038"/>
            <a:endParaRPr lang="en-US" sz="2000" dirty="0" smtClean="0"/>
          </a:p>
          <a:p>
            <a:pPr marL="536575" indent="-174625">
              <a:buFont typeface="Arial" pitchFamily="34" charset="0"/>
              <a:buChar char="•"/>
            </a:pPr>
            <a:r>
              <a:rPr lang="en-US" sz="2000" dirty="0" smtClean="0"/>
              <a:t>The shape of a molecule is determined by the repulsion between electron pairs.</a:t>
            </a:r>
          </a:p>
          <a:p>
            <a:pPr marL="536575" indent="-174625">
              <a:buFont typeface="Arial" pitchFamily="34" charset="0"/>
              <a:buChar char="•"/>
            </a:pPr>
            <a:endParaRPr lang="en-US" sz="2000" dirty="0" smtClean="0"/>
          </a:p>
          <a:p>
            <a:pPr marL="536575" indent="-174625">
              <a:buFont typeface="Arial" pitchFamily="34" charset="0"/>
              <a:buChar char="•"/>
            </a:pPr>
            <a:r>
              <a:rPr lang="en-US" sz="2000" dirty="0" smtClean="0">
                <a:sym typeface="Wingdings" pitchFamily="2" charset="2"/>
              </a:rPr>
              <a:t>All the electron pairs are arranged such that there is minimum repulsion between them.</a:t>
            </a:r>
            <a:endParaRPr lang="en-US" sz="2000" dirty="0" smtClean="0"/>
          </a:p>
          <a:p>
            <a:pPr marL="536575" indent="-174625"/>
            <a:endParaRPr lang="en-US" sz="2000" dirty="0" smtClean="0"/>
          </a:p>
          <a:p>
            <a:pPr marL="536575" indent="-174625">
              <a:buFont typeface="Arial" pitchFamily="34" charset="0"/>
              <a:buChar char="•"/>
            </a:pPr>
            <a:r>
              <a:rPr lang="en-GB" sz="2000" dirty="0" smtClean="0"/>
              <a:t>Minimal repulsion is usually achieved through approximately equal repulsion among all the bonds.</a:t>
            </a:r>
            <a:endParaRPr lang="en-US" sz="2000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5295900" y="2747282"/>
            <a:ext cx="1104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Polar</a:t>
            </a:r>
            <a:endParaRPr lang="en-GB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11004</TotalTime>
  <Words>969</Words>
  <Application>Microsoft Office PowerPoint</Application>
  <PresentationFormat>On-screen Show (4:3)</PresentationFormat>
  <Paragraphs>141</Paragraphs>
  <Slides>16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Default Design</vt:lpstr>
      <vt:lpstr>ACD/3D</vt:lpstr>
      <vt:lpstr>ChemSketch</vt:lpstr>
      <vt:lpstr>Microsoft Office Word 97 - 2003 Document</vt:lpstr>
      <vt:lpstr>Slide 1</vt:lpstr>
      <vt:lpstr>Determining boiling points</vt:lpstr>
      <vt:lpstr>Determining strength of interactions</vt:lpstr>
      <vt:lpstr>Determining the presence of polar bonds</vt:lpstr>
      <vt:lpstr>Examining CH3F</vt:lpstr>
      <vt:lpstr>Examining CH2F2 – Net dipole moment</vt:lpstr>
      <vt:lpstr>Comparison between CH3F and CH2F2</vt:lpstr>
      <vt:lpstr>Examining CF4 – non-polar molecule with polar bonds</vt:lpstr>
      <vt:lpstr>Going further</vt:lpstr>
      <vt:lpstr>Determining shape through repulsion</vt:lpstr>
      <vt:lpstr>Determining shape through repulsion</vt:lpstr>
      <vt:lpstr>Shape of CO2 molecules</vt:lpstr>
      <vt:lpstr>Shape of H2O molecules</vt:lpstr>
      <vt:lpstr>Learning points</vt:lpstr>
      <vt:lpstr>Slide 15</vt:lpstr>
      <vt:lpstr>Post-problem reading material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AY0910 A101 6P P06 Matchmaking</dc:title>
  <dc:creator>Republic Polytechnic</dc:creator>
  <cp:lastModifiedBy>Lee_Han_Min</cp:lastModifiedBy>
  <cp:revision>903</cp:revision>
  <dcterms:created xsi:type="dcterms:W3CDTF">2004-10-25T09:34:46Z</dcterms:created>
  <dcterms:modified xsi:type="dcterms:W3CDTF">2010-05-18T07:36:02Z</dcterms:modified>
</cp:coreProperties>
</file>